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58" r:id="rId2"/>
    <p:sldId id="760" r:id="rId3"/>
    <p:sldId id="699" r:id="rId4"/>
    <p:sldId id="717" r:id="rId5"/>
    <p:sldId id="731" r:id="rId6"/>
    <p:sldId id="784" r:id="rId7"/>
    <p:sldId id="785" r:id="rId8"/>
    <p:sldId id="786" r:id="rId9"/>
    <p:sldId id="787" r:id="rId10"/>
    <p:sldId id="788" r:id="rId11"/>
    <p:sldId id="716" r:id="rId12"/>
    <p:sldId id="700" r:id="rId13"/>
    <p:sldId id="779" r:id="rId14"/>
    <p:sldId id="708" r:id="rId15"/>
    <p:sldId id="774" r:id="rId16"/>
    <p:sldId id="772" r:id="rId17"/>
    <p:sldId id="783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00FF"/>
    <a:srgbClr val="3B4DAD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803" autoAdjust="0"/>
  </p:normalViewPr>
  <p:slideViewPr>
    <p:cSldViewPr>
      <p:cViewPr>
        <p:scale>
          <a:sx n="66" d="100"/>
          <a:sy n="66" d="100"/>
        </p:scale>
        <p:origin x="-2650" y="-5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184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2.wmf"/><Relationship Id="rId7" Type="http://schemas.openxmlformats.org/officeDocument/2006/relationships/image" Target="../media/image15.w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4.emf"/><Relationship Id="rId5" Type="http://schemas.openxmlformats.org/officeDocument/2006/relationships/image" Target="../media/image14.wmf"/><Relationship Id="rId4" Type="http://schemas.openxmlformats.org/officeDocument/2006/relationships/image" Target="../media/image13.e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image" Target="../media/image25.w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79425"/>
          </a:xfrm>
          <a:prstGeom prst="rect">
            <a:avLst/>
          </a:prstGeom>
        </p:spPr>
        <p:txBody>
          <a:bodyPr vert="horz" lIns="89204" tIns="44601" rIns="89204" bIns="446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89204" tIns="44601" rIns="89204" bIns="44601" rtlCol="0"/>
          <a:lstStyle>
            <a:lvl1pPr algn="r">
              <a:defRPr sz="1200"/>
            </a:lvl1pPr>
          </a:lstStyle>
          <a:p>
            <a:fld id="{678ADD00-AD65-4B4A-A900-BCBC9F3441B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89204" tIns="44601" rIns="89204" bIns="446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89204" tIns="44601" rIns="89204" bIns="44601" rtlCol="0" anchor="b"/>
          <a:lstStyle>
            <a:lvl1pPr algn="r">
              <a:defRPr sz="1200"/>
            </a:lvl1pPr>
          </a:lstStyle>
          <a:p>
            <a:fld id="{2648B6F9-69EE-2E4D-8FAF-6D50FAFD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88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79425"/>
          </a:xfrm>
          <a:prstGeom prst="rect">
            <a:avLst/>
          </a:prstGeom>
        </p:spPr>
        <p:txBody>
          <a:bodyPr vert="horz" lIns="94297" tIns="47149" rIns="94297" bIns="471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wrap="square" lIns="94297" tIns="47149" rIns="94297" bIns="4714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CFE43026-0D3F-4497-9A49-06514E2722FF}" type="datetimeFigureOut">
              <a:rPr lang="en-US"/>
              <a:pPr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0725"/>
            <a:ext cx="4803775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97" tIns="47149" rIns="94297" bIns="4714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 vert="horz" lIns="94297" tIns="47149" rIns="94297" bIns="4714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4297" tIns="47149" rIns="94297" bIns="471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wrap="square" lIns="94297" tIns="47149" rIns="94297" bIns="4714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F0A8E8B0-1085-4C2F-B0C7-367770DD9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1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4776" indent="-278760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15041" indent="-223009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61057" indent="-223009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07073" indent="-223009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53089" indent="-223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99105" indent="-223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45121" indent="-223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91137" indent="-2230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4D249FD-0476-4FE7-A14A-FA2FE1E45911}" type="slidenum">
              <a:rPr lang="en-US" sz="1300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 sz="13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4D92F-E200-2B42-81D0-D7F3D8D9529D}" type="datetime1">
              <a:rPr lang="en-CA" smtClean="0"/>
              <a:t>19/08/2014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852CD-9162-4854-9AC4-31784CBE67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0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92C97-66EB-3447-9968-F0FA87B59213}" type="datetime1">
              <a:rPr lang="en-CA" smtClean="0"/>
              <a:t>19/08/2014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3B9D7-FCD6-4CFD-ABD1-0EA5D30AB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8DA48-5DAE-054A-9438-569855B135EC}" type="datetime1">
              <a:rPr lang="en-CA" smtClean="0"/>
              <a:t>19/08/2014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CB1FF-C2D1-4153-B244-B77F2801C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76DDB2-BDB5-A34A-8855-4AEAB0EA4059}" type="datetime1">
              <a:rPr lang="en-CA" smtClean="0"/>
              <a:t>19/08/2014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510574"/>
            <a:ext cx="496953" cy="347426"/>
          </a:xfrm>
        </p:spPr>
        <p:txBody>
          <a:bodyPr/>
          <a:lstStyle>
            <a:lvl1pPr>
              <a:defRPr sz="1400" baseline="0"/>
            </a:lvl1pPr>
          </a:lstStyle>
          <a:p>
            <a:fld id="{995B6B0D-9A43-4647-9594-9D9105F885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77607"/>
            <a:ext cx="1006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baseline="0" dirty="0" smtClean="0"/>
              <a:t>ISIT 2013</a:t>
            </a:r>
            <a:endParaRPr lang="en-US" sz="1400" b="0" i="1" baseline="0" dirty="0"/>
          </a:p>
        </p:txBody>
      </p:sp>
    </p:spTree>
    <p:extLst>
      <p:ext uri="{BB962C8B-B14F-4D97-AF65-F5344CB8AC3E}">
        <p14:creationId xmlns:p14="http://schemas.microsoft.com/office/powerpoint/2010/main" val="266646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412E61-3AEE-B445-AFEF-01609F959A9E}" type="datetime1">
              <a:rPr lang="en-CA" smtClean="0"/>
              <a:t>19/08/2014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40DF-6AF2-4C2D-BD2E-13687F1AF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6CF7F-8A33-204C-822F-8E9510169B46}" type="datetime1">
              <a:rPr lang="en-CA" smtClean="0"/>
              <a:t>19/08/2014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A27D2-336D-4765-AA86-DED21BC48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4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90065B-5DBF-8C47-B8D0-3CEBCA5A46DC}" type="datetime1">
              <a:rPr lang="en-CA" smtClean="0"/>
              <a:t>19/08/2014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B0566-2FF2-42A3-A9A3-F7C4A4071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3764E2-11D1-D643-9D6B-588D9E75DEA8}" type="datetime1">
              <a:rPr lang="en-CA" smtClean="0"/>
              <a:t>19/08/2014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4C6D7-1602-408D-AFE2-F6E8F36D3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1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8EB9D2-06D4-2E43-AEEE-7C49949255B5}" type="datetime1">
              <a:rPr lang="en-CA" smtClean="0"/>
              <a:t>19/08/2014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6C849-C8BB-4737-8129-32DE08DBFA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C67BD-6207-524C-BA13-CDAE1AE74848}" type="datetime1">
              <a:rPr lang="en-CA" smtClean="0"/>
              <a:t>19/08/2014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43490-1F6A-4F82-BEDC-01DBFC05B8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7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FB38A-DD6E-354A-AE18-FBB76B0AA56F}" type="datetime1">
              <a:rPr lang="en-CA" smtClean="0"/>
              <a:t>19/08/2014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95E9-A645-4959-A1BD-DC4F2BA43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EB5CBBC-0622-C047-9DAD-C32A37F64543}" type="datetime1">
              <a:rPr lang="en-CA" smtClean="0"/>
              <a:t>19/08/2014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3031" y="34841"/>
            <a:ext cx="640969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 b="0" i="0" u="heavy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Calibri" pitchFamily="34" charset="0"/>
              </a:defRPr>
            </a:lvl1pPr>
          </a:lstStyle>
          <a:p>
            <a:fld id="{71580E69-FE08-464D-ABEA-D5049650ED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handani@uwaterloo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emf"/><Relationship Id="rId26" Type="http://schemas.openxmlformats.org/officeDocument/2006/relationships/image" Target="../media/image35.e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4.e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27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emf"/><Relationship Id="rId22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9.bin"/><Relationship Id="rId21" Type="http://schemas.openxmlformats.org/officeDocument/2006/relationships/image" Target="../media/image17.wmf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4.emf"/><Relationship Id="rId10" Type="http://schemas.openxmlformats.org/officeDocument/2006/relationships/image" Target="../media/image13.emf"/><Relationship Id="rId19" Type="http://schemas.openxmlformats.org/officeDocument/2006/relationships/image" Target="../media/image16.w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le 1"/>
          <p:cNvSpPr txBox="1">
            <a:spLocks/>
          </p:cNvSpPr>
          <p:nvPr/>
        </p:nvSpPr>
        <p:spPr bwMode="auto">
          <a:xfrm>
            <a:off x="395609" y="1124669"/>
            <a:ext cx="84248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prstClr val="black"/>
                </a:solidFill>
                <a:latin typeface="Calibri" pitchFamily="34" charset="0"/>
              </a:rPr>
              <a:t>Media-based Modulation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431759"/>
            <a:ext cx="395287" cy="347426"/>
          </a:xfrm>
        </p:spPr>
        <p:txBody>
          <a:bodyPr/>
          <a:lstStyle/>
          <a:p>
            <a:fld id="{491852CD-9162-4854-9AC4-31784CBE674C}" type="slidenum">
              <a:rPr lang="en-US" sz="1800" smtClean="0">
                <a:solidFill>
                  <a:prstClr val="black"/>
                </a:solidFill>
                <a:uFill>
                  <a:solidFill>
                    <a:prstClr val="black"/>
                  </a:solidFill>
                </a:uFill>
              </a:rPr>
              <a:pPr/>
              <a:t>1</a:t>
            </a:fld>
            <a:endParaRPr lang="en-US" sz="1800" dirty="0">
              <a:solidFill>
                <a:prstClr val="black"/>
              </a:solidFill>
              <a:uFill>
                <a:solidFill>
                  <a:prstClr val="black"/>
                </a:solidFill>
              </a:u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783" y="2660948"/>
            <a:ext cx="7272808" cy="264026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a typeface="+mn-ea"/>
                <a:cs typeface="+mn-cs"/>
              </a:rPr>
              <a:t>Amir K. Khandani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chemeClr val="tx1"/>
                </a:solidFill>
                <a:ea typeface="+mn-ea"/>
                <a:cs typeface="+mn-cs"/>
              </a:rPr>
              <a:t>khandani@uwaterloo.ca</a:t>
            </a:r>
            <a:endParaRPr lang="en-US" sz="1800" b="1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b="1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lnSpc>
                <a:spcPct val="50000"/>
              </a:lnSpc>
              <a:spcAft>
                <a:spcPts val="0"/>
              </a:spcAft>
              <a:defRPr/>
            </a:pPr>
            <a:endParaRPr lang="en-US" sz="2000" b="1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000000"/>
                </a:solidFill>
                <a:ea typeface="+mn-ea"/>
                <a:cs typeface="+mn-cs"/>
              </a:rPr>
              <a:t>E&amp;CE Department, University of Waterloo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ea typeface="+mn-ea"/>
                <a:cs typeface="+mn-cs"/>
                <a:hlinkClick r:id="rId3"/>
              </a:rPr>
              <a:t>khandani@uwaterloo.ca</a:t>
            </a:r>
            <a:r>
              <a:rPr lang="en-US" sz="2000" b="1" dirty="0">
                <a:solidFill>
                  <a:schemeClr val="tx1"/>
                </a:solidFill>
                <a:ea typeface="+mn-ea"/>
                <a:cs typeface="+mn-cs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  <a:ea typeface="+mn-ea"/>
                <a:cs typeface="+mn-cs"/>
              </a:rPr>
              <a:t> 519-8851211 </a:t>
            </a:r>
            <a:r>
              <a:rPr lang="en-US" sz="2000" b="1" dirty="0" err="1" smtClean="0">
                <a:solidFill>
                  <a:schemeClr val="tx1"/>
                </a:solidFill>
                <a:ea typeface="+mn-ea"/>
                <a:cs typeface="+mn-cs"/>
              </a:rPr>
              <a:t>ext</a:t>
            </a:r>
            <a:r>
              <a:rPr lang="en-US" sz="2000" b="1" dirty="0" smtClean="0">
                <a:solidFill>
                  <a:schemeClr val="tx1"/>
                </a:solidFill>
                <a:ea typeface="+mn-ea"/>
                <a:cs typeface="+mn-cs"/>
              </a:rPr>
              <a:t> 35324</a:t>
            </a:r>
            <a:endParaRPr lang="en-US" sz="2000" b="1" dirty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Benefit: Inherent Diversity in A Single Constellation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6B0D-9A43-4647-9594-9D9105F8855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020931"/>
            <a:ext cx="6263126" cy="37924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504" y="1700808"/>
            <a:ext cx="8822714" cy="246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Conventional method suffer from deep fades in slow fading.</a:t>
            </a:r>
          </a:p>
          <a:p>
            <a:r>
              <a:rPr lang="en-US" sz="2400" dirty="0" smtClean="0"/>
              <a:t>This problem disappear as “Good and Bad” channel realizations contribute to forming the constellation.  </a:t>
            </a:r>
            <a:endParaRPr lang="en-US" sz="2400" dirty="0"/>
          </a:p>
        </p:txBody>
      </p:sp>
      <p:sp>
        <p:nvSpPr>
          <p:cNvPr id="6" name="Notched Right Arrow 5"/>
          <p:cNvSpPr/>
          <p:nvPr/>
        </p:nvSpPr>
        <p:spPr>
          <a:xfrm>
            <a:off x="3923929" y="4519308"/>
            <a:ext cx="864095" cy="493868"/>
          </a:xfrm>
          <a:prstGeom prst="notchedRight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21174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/>
          <p:cNvSpPr txBox="1"/>
          <p:nvPr/>
        </p:nvSpPr>
        <p:spPr>
          <a:xfrm>
            <a:off x="-540568" y="4653136"/>
            <a:ext cx="2658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Media-based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one complex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dimension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59765"/>
            <a:ext cx="8229600" cy="1143000"/>
          </a:xfrm>
        </p:spPr>
        <p:txBody>
          <a:bodyPr/>
          <a:lstStyle/>
          <a:p>
            <a:r>
              <a:rPr lang="en-US" sz="4000" dirty="0" smtClean="0"/>
              <a:t>Media</a:t>
            </a:r>
            <a:r>
              <a:rPr lang="en-US" sz="4000" dirty="0"/>
              <a:t>-</a:t>
            </a:r>
            <a:r>
              <a:rPr lang="en-US" sz="4000" dirty="0" smtClean="0"/>
              <a:t>based vs. Source-based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1" y="6249926"/>
            <a:ext cx="432048" cy="347426"/>
          </a:xfrm>
        </p:spPr>
        <p:txBody>
          <a:bodyPr/>
          <a:lstStyle/>
          <a:p>
            <a:fld id="{995B6B0D-9A43-4647-9594-9D9105F8855F}" type="slidenum">
              <a:rPr lang="en-US" sz="1800" smtClean="0"/>
              <a:pPr/>
              <a:t>11</a:t>
            </a:fld>
            <a:endParaRPr lang="en-US" sz="18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662747" y="4941168"/>
            <a:ext cx="3386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>
            <a:off x="2006311" y="5124358"/>
            <a:ext cx="592540" cy="0"/>
          </a:xfrm>
          <a:prstGeom prst="line">
            <a:avLst/>
          </a:prstGeom>
          <a:solidFill>
            <a:srgbClr val="3B4DAD"/>
          </a:solidFill>
          <a:ln w="38100" cmpd="sng">
            <a:solidFill>
              <a:srgbClr val="3B4DAD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 flipH="1">
            <a:off x="1727760" y="4365104"/>
            <a:ext cx="68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0" name="Right Brace 149"/>
          <p:cNvSpPr/>
          <p:nvPr/>
        </p:nvSpPr>
        <p:spPr>
          <a:xfrm>
            <a:off x="5076056" y="4437112"/>
            <a:ext cx="304800" cy="1512000"/>
          </a:xfrm>
          <a:prstGeom prst="rightBrac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8" name="Down Arrow 157"/>
          <p:cNvSpPr/>
          <p:nvPr/>
        </p:nvSpPr>
        <p:spPr>
          <a:xfrm>
            <a:off x="5407001" y="2996952"/>
            <a:ext cx="965199" cy="1584176"/>
          </a:xfrm>
          <a:prstGeom prst="downArrow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6800" rIns="0" bIns="46800"/>
          <a:lstStyle/>
          <a:p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516216" y="3429000"/>
            <a:ext cx="3686400" cy="40229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46800" rIns="0" bIns="46800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Better </a:t>
            </a:r>
            <a:r>
              <a:rPr lang="en-US" sz="1600" b="1" dirty="0" smtClean="0">
                <a:solidFill>
                  <a:srgbClr val="FF0000"/>
                </a:solidFill>
              </a:rPr>
              <a:t>Performance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397506" y="4731921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Total signal energy: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Basis: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O</a:t>
            </a:r>
            <a:r>
              <a:rPr lang="en-US" sz="2000" b="1" u="sng" dirty="0" smtClean="0">
                <a:solidFill>
                  <a:srgbClr val="FF0000"/>
                </a:solidFill>
              </a:rPr>
              <a:t>rthogonal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Complex Dimension/sec/Hz: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2796" y="1268760"/>
            <a:ext cx="9195748" cy="2020175"/>
            <a:chOff x="178907" y="836712"/>
            <a:chExt cx="9195748" cy="2020175"/>
          </a:xfrm>
        </p:grpSpPr>
        <p:sp>
          <p:nvSpPr>
            <p:cNvPr id="154" name="TextBox 153"/>
            <p:cNvSpPr txBox="1"/>
            <p:nvPr/>
          </p:nvSpPr>
          <p:spPr>
            <a:xfrm>
              <a:off x="5198191" y="1333217"/>
              <a:ext cx="41764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Total signal energy: </a:t>
              </a:r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KE  </a:t>
              </a:r>
            </a:p>
            <a:p>
              <a:r>
                <a:rPr lang="en-US" sz="2000" dirty="0" smtClean="0">
                  <a:solidFill>
                    <a:srgbClr val="000000"/>
                  </a:solidFill>
                </a:rPr>
                <a:t>Basis: </a:t>
              </a:r>
              <a:r>
                <a:rPr lang="en-US" sz="2000" b="1" u="sng" dirty="0">
                  <a:solidFill>
                    <a:srgbClr val="FF0000"/>
                  </a:solidFill>
                </a:rPr>
                <a:t>N</a:t>
              </a:r>
              <a:r>
                <a:rPr lang="en-US" sz="2000" b="1" u="sng" dirty="0" smtClean="0">
                  <a:solidFill>
                    <a:srgbClr val="FF0000"/>
                  </a:solidFill>
                </a:rPr>
                <a:t>on-orthogonal</a:t>
              </a:r>
            </a:p>
            <a:p>
              <a:r>
                <a:rPr lang="en-US" sz="2000" dirty="0" smtClean="0">
                  <a:solidFill>
                    <a:srgbClr val="000000"/>
                  </a:solidFill>
                </a:rPr>
                <a:t>Complex Dimensions/sec/Hz: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Cloud 135"/>
            <p:cNvSpPr/>
            <p:nvPr/>
          </p:nvSpPr>
          <p:spPr>
            <a:xfrm>
              <a:off x="2451692" y="866594"/>
              <a:ext cx="1404000" cy="1944216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8" name="Right Brace 147"/>
            <p:cNvSpPr/>
            <p:nvPr/>
          </p:nvSpPr>
          <p:spPr>
            <a:xfrm>
              <a:off x="4860032" y="980728"/>
              <a:ext cx="304800" cy="1548000"/>
            </a:xfrm>
            <a:prstGeom prst="rightBrace">
              <a:avLst/>
            </a:prstGeom>
            <a:ln w="19050">
              <a:solidFill>
                <a:schemeClr val="tx1"/>
              </a:solidFill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78907" y="1268760"/>
              <a:ext cx="1493017" cy="1588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err="1" smtClean="0"/>
                <a:t>x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dirty="0" smtClean="0"/>
                <a:t>MIMO</a:t>
              </a:r>
            </a:p>
            <a:p>
              <a:pPr algn="ctr">
                <a:lnSpc>
                  <a:spcPct val="120000"/>
                </a:lnSpc>
              </a:pPr>
              <a:r>
                <a:rPr lang="en-US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="1" dirty="0" smtClean="0">
                  <a:solidFill>
                    <a:srgbClr val="FF0000"/>
                  </a:solidFill>
                </a:rPr>
                <a:t> complex</a:t>
              </a:r>
            </a:p>
            <a:p>
              <a:pPr algn="ctr">
                <a:lnSpc>
                  <a:spcPct val="120000"/>
                </a:lnSpc>
              </a:pPr>
              <a:r>
                <a:rPr lang="en-US" b="1" dirty="0" smtClean="0">
                  <a:solidFill>
                    <a:srgbClr val="FF0000"/>
                  </a:solidFill>
                </a:rPr>
                <a:t>Dimensions</a:t>
              </a:r>
            </a:p>
            <a:p>
              <a:pPr algn="ctr"/>
              <a:endParaRPr lang="en-US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26" name="Line 7"/>
            <p:cNvSpPr>
              <a:spLocks noChangeShapeType="1"/>
            </p:cNvSpPr>
            <p:nvPr/>
          </p:nvSpPr>
          <p:spPr bwMode="auto">
            <a:xfrm>
              <a:off x="2294930" y="1602048"/>
              <a:ext cx="666000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749298" y="1433366"/>
              <a:ext cx="556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E/K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77244" y="1164351"/>
              <a:ext cx="666000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61496" y="995669"/>
              <a:ext cx="556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E/K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Line 7"/>
            <p:cNvSpPr>
              <a:spLocks noChangeShapeType="1"/>
            </p:cNvSpPr>
            <p:nvPr/>
          </p:nvSpPr>
          <p:spPr bwMode="auto">
            <a:xfrm>
              <a:off x="2334311" y="2326506"/>
              <a:ext cx="666000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773738" y="2157824"/>
              <a:ext cx="556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E/K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2835230" y="1139685"/>
              <a:ext cx="822960" cy="41136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2898681" y="1181811"/>
              <a:ext cx="885600" cy="43920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2868799" y="1154626"/>
              <a:ext cx="684000" cy="136800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027756" y="1603224"/>
              <a:ext cx="415589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H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235" name="Straight Connector 234"/>
            <p:cNvCxnSpPr/>
            <p:nvPr/>
          </p:nvCxnSpPr>
          <p:spPr>
            <a:xfrm>
              <a:off x="2816702" y="1789464"/>
              <a:ext cx="0" cy="42840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lgDashDotDot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707397" y="836712"/>
              <a:ext cx="1144385" cy="420036"/>
              <a:chOff x="3451441" y="1097559"/>
              <a:chExt cx="1144385" cy="420036"/>
            </a:xfrm>
          </p:grpSpPr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3854898" y="1273755"/>
                <a:ext cx="243840" cy="243840"/>
              </a:xfrm>
              <a:prstGeom prst="ellips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>
                <a:off x="3451441" y="1412443"/>
                <a:ext cx="414000" cy="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>
                <a:off x="4108145" y="1412443"/>
                <a:ext cx="487681" cy="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>
                <a:off x="3986225" y="1097559"/>
                <a:ext cx="0" cy="18360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3710756" y="1304036"/>
              <a:ext cx="1144385" cy="420036"/>
              <a:chOff x="3451441" y="1097559"/>
              <a:chExt cx="1144385" cy="420036"/>
            </a:xfrm>
          </p:grpSpPr>
          <p:sp>
            <p:nvSpPr>
              <p:cNvPr id="106" name="Oval 5"/>
              <p:cNvSpPr>
                <a:spLocks noChangeArrowheads="1"/>
              </p:cNvSpPr>
              <p:nvPr/>
            </p:nvSpPr>
            <p:spPr bwMode="auto">
              <a:xfrm>
                <a:off x="3854898" y="1273755"/>
                <a:ext cx="243840" cy="243840"/>
              </a:xfrm>
              <a:prstGeom prst="ellips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6"/>
              <p:cNvSpPr>
                <a:spLocks noChangeShapeType="1"/>
              </p:cNvSpPr>
              <p:nvPr/>
            </p:nvSpPr>
            <p:spPr bwMode="auto">
              <a:xfrm>
                <a:off x="3451441" y="1412443"/>
                <a:ext cx="414000" cy="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7"/>
              <p:cNvSpPr>
                <a:spLocks noChangeShapeType="1"/>
              </p:cNvSpPr>
              <p:nvPr/>
            </p:nvSpPr>
            <p:spPr bwMode="auto">
              <a:xfrm>
                <a:off x="4108145" y="1412443"/>
                <a:ext cx="487681" cy="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8"/>
              <p:cNvSpPr>
                <a:spLocks noChangeShapeType="1"/>
              </p:cNvSpPr>
              <p:nvPr/>
            </p:nvSpPr>
            <p:spPr bwMode="auto">
              <a:xfrm>
                <a:off x="3986225" y="1097559"/>
                <a:ext cx="0" cy="18360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531812" y="2060848"/>
              <a:ext cx="1333224" cy="420036"/>
              <a:chOff x="3262602" y="1097559"/>
              <a:chExt cx="1333224" cy="420036"/>
            </a:xfrm>
          </p:grpSpPr>
          <p:sp>
            <p:nvSpPr>
              <p:cNvPr id="140" name="Oval 5"/>
              <p:cNvSpPr>
                <a:spLocks noChangeArrowheads="1"/>
              </p:cNvSpPr>
              <p:nvPr/>
            </p:nvSpPr>
            <p:spPr bwMode="auto">
              <a:xfrm>
                <a:off x="3854898" y="1273755"/>
                <a:ext cx="243840" cy="243840"/>
              </a:xfrm>
              <a:prstGeom prst="ellips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6"/>
              <p:cNvSpPr>
                <a:spLocks noChangeShapeType="1"/>
              </p:cNvSpPr>
              <p:nvPr/>
            </p:nvSpPr>
            <p:spPr bwMode="auto">
              <a:xfrm>
                <a:off x="3262602" y="1385591"/>
                <a:ext cx="594000" cy="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7"/>
              <p:cNvSpPr>
                <a:spLocks noChangeShapeType="1"/>
              </p:cNvSpPr>
              <p:nvPr/>
            </p:nvSpPr>
            <p:spPr bwMode="auto">
              <a:xfrm>
                <a:off x="4108145" y="1412443"/>
                <a:ext cx="487681" cy="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8"/>
              <p:cNvSpPr>
                <a:spLocks noChangeShapeType="1"/>
              </p:cNvSpPr>
              <p:nvPr/>
            </p:nvSpPr>
            <p:spPr bwMode="auto">
              <a:xfrm>
                <a:off x="3986225" y="1097559"/>
                <a:ext cx="0" cy="18360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36" name="Straight Connector 235"/>
            <p:cNvCxnSpPr/>
            <p:nvPr/>
          </p:nvCxnSpPr>
          <p:spPr>
            <a:xfrm>
              <a:off x="4034919" y="1802698"/>
              <a:ext cx="0" cy="50040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lgDashDotDot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/>
        </p:nvGrpSpPr>
        <p:grpSpPr>
          <a:xfrm>
            <a:off x="3959143" y="4221088"/>
            <a:ext cx="1144385" cy="420036"/>
            <a:chOff x="3451441" y="1097559"/>
            <a:chExt cx="1144385" cy="420036"/>
          </a:xfrm>
        </p:grpSpPr>
        <p:sp>
          <p:nvSpPr>
            <p:cNvPr id="251" name="Oval 5"/>
            <p:cNvSpPr>
              <a:spLocks noChangeArrowheads="1"/>
            </p:cNvSpPr>
            <p:nvPr/>
          </p:nvSpPr>
          <p:spPr bwMode="auto">
            <a:xfrm>
              <a:off x="3854898" y="1273755"/>
              <a:ext cx="243840" cy="243840"/>
            </a:xfrm>
            <a:prstGeom prst="ellips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Line 6"/>
            <p:cNvSpPr>
              <a:spLocks noChangeShapeType="1"/>
            </p:cNvSpPr>
            <p:nvPr/>
          </p:nvSpPr>
          <p:spPr bwMode="auto">
            <a:xfrm>
              <a:off x="3451441" y="1412443"/>
              <a:ext cx="414000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Line 7"/>
            <p:cNvSpPr>
              <a:spLocks noChangeShapeType="1"/>
            </p:cNvSpPr>
            <p:nvPr/>
          </p:nvSpPr>
          <p:spPr bwMode="auto">
            <a:xfrm>
              <a:off x="4108145" y="1412443"/>
              <a:ext cx="487681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Line 8"/>
            <p:cNvSpPr>
              <a:spLocks noChangeShapeType="1"/>
            </p:cNvSpPr>
            <p:nvPr/>
          </p:nvSpPr>
          <p:spPr bwMode="auto">
            <a:xfrm>
              <a:off x="3986225" y="1097559"/>
              <a:ext cx="0" cy="18360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3962502" y="4688412"/>
            <a:ext cx="1144385" cy="420036"/>
            <a:chOff x="3451441" y="1097559"/>
            <a:chExt cx="1144385" cy="420036"/>
          </a:xfrm>
        </p:grpSpPr>
        <p:sp>
          <p:nvSpPr>
            <p:cNvPr id="247" name="Oval 5"/>
            <p:cNvSpPr>
              <a:spLocks noChangeArrowheads="1"/>
            </p:cNvSpPr>
            <p:nvPr/>
          </p:nvSpPr>
          <p:spPr bwMode="auto">
            <a:xfrm>
              <a:off x="3854898" y="1273755"/>
              <a:ext cx="243840" cy="243840"/>
            </a:xfrm>
            <a:prstGeom prst="ellips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Line 6"/>
            <p:cNvSpPr>
              <a:spLocks noChangeShapeType="1"/>
            </p:cNvSpPr>
            <p:nvPr/>
          </p:nvSpPr>
          <p:spPr bwMode="auto">
            <a:xfrm>
              <a:off x="3451441" y="1412443"/>
              <a:ext cx="414000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Line 7"/>
            <p:cNvSpPr>
              <a:spLocks noChangeShapeType="1"/>
            </p:cNvSpPr>
            <p:nvPr/>
          </p:nvSpPr>
          <p:spPr bwMode="auto">
            <a:xfrm>
              <a:off x="4108145" y="1412443"/>
              <a:ext cx="487681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Line 8"/>
            <p:cNvSpPr>
              <a:spLocks noChangeShapeType="1"/>
            </p:cNvSpPr>
            <p:nvPr/>
          </p:nvSpPr>
          <p:spPr bwMode="auto">
            <a:xfrm>
              <a:off x="3986225" y="1097559"/>
              <a:ext cx="0" cy="18360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3719858" y="5445224"/>
            <a:ext cx="1396924" cy="420036"/>
            <a:chOff x="3198902" y="1097559"/>
            <a:chExt cx="1396924" cy="420036"/>
          </a:xfrm>
        </p:grpSpPr>
        <p:sp>
          <p:nvSpPr>
            <p:cNvPr id="243" name="Oval 5"/>
            <p:cNvSpPr>
              <a:spLocks noChangeArrowheads="1"/>
            </p:cNvSpPr>
            <p:nvPr/>
          </p:nvSpPr>
          <p:spPr bwMode="auto">
            <a:xfrm>
              <a:off x="3854898" y="1273755"/>
              <a:ext cx="243840" cy="243840"/>
            </a:xfrm>
            <a:prstGeom prst="ellips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Line 6"/>
            <p:cNvSpPr>
              <a:spLocks noChangeShapeType="1"/>
            </p:cNvSpPr>
            <p:nvPr/>
          </p:nvSpPr>
          <p:spPr bwMode="auto">
            <a:xfrm>
              <a:off x="3198902" y="1388520"/>
              <a:ext cx="666000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Line 7"/>
            <p:cNvSpPr>
              <a:spLocks noChangeShapeType="1"/>
            </p:cNvSpPr>
            <p:nvPr/>
          </p:nvSpPr>
          <p:spPr bwMode="auto">
            <a:xfrm>
              <a:off x="4108145" y="1412443"/>
              <a:ext cx="487681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Line 8"/>
            <p:cNvSpPr>
              <a:spLocks noChangeShapeType="1"/>
            </p:cNvSpPr>
            <p:nvPr/>
          </p:nvSpPr>
          <p:spPr bwMode="auto">
            <a:xfrm>
              <a:off x="3986225" y="1097559"/>
              <a:ext cx="0" cy="18360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42" name="Straight Connector 241"/>
          <p:cNvCxnSpPr/>
          <p:nvPr/>
        </p:nvCxnSpPr>
        <p:spPr>
          <a:xfrm>
            <a:off x="4211960" y="5187074"/>
            <a:ext cx="0" cy="428400"/>
          </a:xfrm>
          <a:prstGeom prst="line">
            <a:avLst/>
          </a:prstGeom>
          <a:ln w="19050" cmpd="sng">
            <a:solidFill>
              <a:schemeClr val="tx1"/>
            </a:solidFill>
            <a:prstDash val="lgDashDotDot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Cloud 123"/>
          <p:cNvSpPr/>
          <p:nvPr/>
        </p:nvSpPr>
        <p:spPr>
          <a:xfrm>
            <a:off x="2987824" y="4365104"/>
            <a:ext cx="1123195" cy="1728192"/>
          </a:xfrm>
          <a:prstGeom prst="cloud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8" name="Cloud 137"/>
          <p:cNvSpPr/>
          <p:nvPr/>
        </p:nvSpPr>
        <p:spPr>
          <a:xfrm>
            <a:off x="2598851" y="4632546"/>
            <a:ext cx="686002" cy="947386"/>
          </a:xfrm>
          <a:prstGeom prst="cloud">
            <a:avLst/>
          </a:prstGeom>
          <a:solidFill>
            <a:schemeClr val="bg1"/>
          </a:solidFill>
          <a:ln w="31750" cmpd="sng">
            <a:solidFill>
              <a:srgbClr val="FF0000"/>
            </a:solidFill>
            <a:prstDash val="sysDash"/>
          </a:ln>
          <a:effectLst>
            <a:outerShdw blurRad="40005" dist="22987" dir="5400000" algn="tl" rotWithShape="0">
              <a:schemeClr val="tx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7" name="Line 7"/>
          <p:cNvSpPr>
            <a:spLocks noChangeShapeType="1"/>
          </p:cNvSpPr>
          <p:nvPr/>
        </p:nvSpPr>
        <p:spPr bwMode="auto">
          <a:xfrm>
            <a:off x="2382827" y="4607084"/>
            <a:ext cx="532989" cy="415384"/>
          </a:xfrm>
          <a:prstGeom prst="line">
            <a:avLst/>
          </a:prstGeom>
          <a:solidFill>
            <a:srgbClr val="3B4DAD"/>
          </a:solidFill>
          <a:ln w="57150" cmpd="sng">
            <a:solidFill>
              <a:srgbClr val="FF0000"/>
            </a:solidFill>
            <a:round/>
            <a:headEnd/>
            <a:tailEnd type="arrow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285011"/>
              </p:ext>
            </p:extLst>
          </p:nvPr>
        </p:nvGraphicFramePr>
        <p:xfrm>
          <a:off x="4030201" y="5301207"/>
          <a:ext cx="857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89" name="Equation" r:id="rId3" imgW="571500" imgH="203200" progId="Equation.3">
                  <p:embed/>
                </p:oleObj>
              </mc:Choice>
              <mc:Fallback>
                <p:oleObj name="Equation" r:id="rId3" imgW="57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0201" y="5301207"/>
                        <a:ext cx="8572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Straight Arrow Connector 80"/>
          <p:cNvCxnSpPr/>
          <p:nvPr/>
        </p:nvCxnSpPr>
        <p:spPr>
          <a:xfrm flipV="1">
            <a:off x="3569362" y="5611138"/>
            <a:ext cx="1345410" cy="46164"/>
          </a:xfrm>
          <a:prstGeom prst="straightConnector1">
            <a:avLst/>
          </a:prstGeom>
          <a:ln w="22225" cmpd="sng">
            <a:solidFill>
              <a:schemeClr val="accent2"/>
            </a:solidFill>
            <a:prstDash val="dash"/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201704" y="3700533"/>
            <a:ext cx="360040" cy="956424"/>
          </a:xfrm>
          <a:prstGeom prst="straightConnector1">
            <a:avLst/>
          </a:prstGeom>
          <a:ln w="22225" cmpd="sng">
            <a:solidFill>
              <a:srgbClr val="0000FF"/>
            </a:solidFill>
            <a:prstDash val="dash"/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971600" y="4005064"/>
            <a:ext cx="864096" cy="360040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940646"/>
              </p:ext>
            </p:extLst>
          </p:nvPr>
        </p:nvGraphicFramePr>
        <p:xfrm>
          <a:off x="972344" y="4076700"/>
          <a:ext cx="1295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0" name="Equation" r:id="rId5" imgW="863280" imgH="203040" progId="Equation.3">
                  <p:embed/>
                </p:oleObj>
              </mc:Choice>
              <mc:Fallback>
                <p:oleObj name="Equation" r:id="rId5" imgW="863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2344" y="4076700"/>
                        <a:ext cx="1295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Straight Arrow Connector 72"/>
          <p:cNvCxnSpPr/>
          <p:nvPr/>
        </p:nvCxnSpPr>
        <p:spPr>
          <a:xfrm flipV="1">
            <a:off x="801060" y="5661248"/>
            <a:ext cx="2690820" cy="92328"/>
          </a:xfrm>
          <a:prstGeom prst="straightConnector1">
            <a:avLst/>
          </a:prstGeom>
          <a:ln w="22225" cmpd="sng">
            <a:solidFill>
              <a:schemeClr val="accent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Media-based vs. </a:t>
            </a:r>
            <a:r>
              <a:rPr lang="en-US" dirty="0" smtClean="0"/>
              <a:t>Legacy Systems: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Effective Dimensionality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96953" cy="347426"/>
          </a:xfrm>
        </p:spPr>
        <p:txBody>
          <a:bodyPr/>
          <a:lstStyle/>
          <a:p>
            <a:fld id="{995B6B0D-9A43-4647-9594-9D9105F8855F}" type="slidenum">
              <a:rPr lang="en-US" sz="1800" smtClean="0"/>
              <a:pPr/>
              <a:t>12</a:t>
            </a:fld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61816"/>
              </p:ext>
            </p:extLst>
          </p:nvPr>
        </p:nvGraphicFramePr>
        <p:xfrm>
          <a:off x="207963" y="1858963"/>
          <a:ext cx="22828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1" name="Equation" r:id="rId7" imgW="1003300" imgH="203200" progId="Equation.3">
                  <p:embed/>
                </p:oleObj>
              </mc:Choice>
              <mc:Fallback>
                <p:oleObj name="Equation" r:id="rId7" imgW="1003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963" y="1858963"/>
                        <a:ext cx="2282825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766524" y="2564904"/>
            <a:ext cx="0" cy="32040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55576" y="5778103"/>
            <a:ext cx="62928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3768" y="1844824"/>
            <a:ext cx="6468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: Eigenvalues of a </a:t>
            </a:r>
            <a:r>
              <a:rPr lang="en-US" sz="2400" i="1" dirty="0" err="1" smtClean="0">
                <a:latin typeface="Times New Roman"/>
                <a:cs typeface="Times New Roman"/>
              </a:rPr>
              <a:t>K</a:t>
            </a:r>
            <a:r>
              <a:rPr lang="en-US" sz="2400" dirty="0" err="1" smtClean="0"/>
              <a:t>x</a:t>
            </a:r>
            <a:r>
              <a:rPr lang="en-US" sz="2400" i="1" dirty="0" err="1" smtClean="0">
                <a:latin typeface="Times New Roman"/>
                <a:cs typeface="Times New Roman"/>
              </a:rPr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Wishart</a:t>
            </a:r>
            <a:r>
              <a:rPr lang="en-US" sz="2400" dirty="0" smtClean="0"/>
              <a:t> random matrix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90352" y="5616550"/>
            <a:ext cx="1440000" cy="144016"/>
          </a:xfrm>
          <a:prstGeom prst="straightConnector1">
            <a:avLst/>
          </a:prstGeom>
          <a:ln w="22225" cmpd="sng">
            <a:solidFill>
              <a:srgbClr val="FF0000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35659" y="5228035"/>
            <a:ext cx="1634400" cy="388800"/>
          </a:xfrm>
          <a:prstGeom prst="straightConnector1">
            <a:avLst/>
          </a:prstGeom>
          <a:ln w="22225" cmpd="sng">
            <a:solidFill>
              <a:srgbClr val="FF0000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87670"/>
              </p:ext>
            </p:extLst>
          </p:nvPr>
        </p:nvGraphicFramePr>
        <p:xfrm>
          <a:off x="5086350" y="5876925"/>
          <a:ext cx="10064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2" name="Equation" r:id="rId9" imgW="838200" imgH="457200" progId="Equation.3">
                  <p:embed/>
                </p:oleObj>
              </mc:Choice>
              <mc:Fallback>
                <p:oleObj name="Equation" r:id="rId9" imgW="838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6350" y="5876925"/>
                        <a:ext cx="1006475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937106"/>
              </p:ext>
            </p:extLst>
          </p:nvPr>
        </p:nvGraphicFramePr>
        <p:xfrm>
          <a:off x="3233738" y="5876925"/>
          <a:ext cx="10668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3" name="Equation" r:id="rId11" imgW="889000" imgH="431800" progId="Equation.3">
                  <p:embed/>
                </p:oleObj>
              </mc:Choice>
              <mc:Fallback>
                <p:oleObj name="Equation" r:id="rId11" imgW="889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3738" y="5876925"/>
                        <a:ext cx="1066800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2246037" y="5611620"/>
            <a:ext cx="0" cy="154800"/>
          </a:xfrm>
          <a:prstGeom prst="line">
            <a:avLst/>
          </a:prstGeom>
          <a:ln w="15875" cmpd="sng">
            <a:solidFill>
              <a:schemeClr val="tx1"/>
            </a:solidFill>
            <a:prstDash val="sysDot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51920" y="4653136"/>
            <a:ext cx="1080120" cy="576064"/>
          </a:xfrm>
          <a:prstGeom prst="straightConnector1">
            <a:avLst/>
          </a:prstGeom>
          <a:ln w="22225" cmpd="sng">
            <a:solidFill>
              <a:srgbClr val="FF0000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60801" y="5238081"/>
            <a:ext cx="0" cy="536400"/>
          </a:xfrm>
          <a:prstGeom prst="line">
            <a:avLst/>
          </a:prstGeom>
          <a:ln w="15875" cmpd="sng">
            <a:solidFill>
              <a:schemeClr val="tx1"/>
            </a:solidFill>
            <a:prstDash val="sysDot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053072" y="4077072"/>
            <a:ext cx="383024" cy="450592"/>
          </a:xfrm>
          <a:prstGeom prst="straightConnector1">
            <a:avLst/>
          </a:prstGeom>
          <a:ln w="22225" cmpd="sng">
            <a:solidFill>
              <a:srgbClr val="FF0000"/>
            </a:solidFill>
            <a:prstDash val="dash"/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63526"/>
              </p:ext>
            </p:extLst>
          </p:nvPr>
        </p:nvGraphicFramePr>
        <p:xfrm>
          <a:off x="3138488" y="4581525"/>
          <a:ext cx="14033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4" name="Equation" r:id="rId13" imgW="1168400" imgH="215900" progId="Equation.3">
                  <p:embed/>
                </p:oleObj>
              </mc:Choice>
              <mc:Fallback>
                <p:oleObj name="Equation" r:id="rId13" imgW="116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38488" y="4581525"/>
                        <a:ext cx="1403350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949699"/>
              </p:ext>
            </p:extLst>
          </p:nvPr>
        </p:nvGraphicFramePr>
        <p:xfrm>
          <a:off x="2217738" y="5084763"/>
          <a:ext cx="10826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5" name="Equation" r:id="rId15" imgW="901700" imgH="203200" progId="Equation.3">
                  <p:embed/>
                </p:oleObj>
              </mc:Choice>
              <mc:Fallback>
                <p:oleObj name="Equation" r:id="rId15" imgW="901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17738" y="5084763"/>
                        <a:ext cx="1082675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2986"/>
              </p:ext>
            </p:extLst>
          </p:nvPr>
        </p:nvGraphicFramePr>
        <p:xfrm>
          <a:off x="1043608" y="5157192"/>
          <a:ext cx="777240" cy="24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6" name="Equation" r:id="rId17" imgW="647700" imgH="203200" progId="Equation.3">
                  <p:embed/>
                </p:oleObj>
              </mc:Choice>
              <mc:Fallback>
                <p:oleObj name="Equation" r:id="rId17" imgW="647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43608" y="5157192"/>
                        <a:ext cx="777240" cy="243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476047"/>
              </p:ext>
            </p:extLst>
          </p:nvPr>
        </p:nvGraphicFramePr>
        <p:xfrm>
          <a:off x="6157913" y="2954338"/>
          <a:ext cx="2514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7" name="Equation" r:id="rId19" imgW="1676400" imgH="215900" progId="Equation.3">
                  <p:embed/>
                </p:oleObj>
              </mc:Choice>
              <mc:Fallback>
                <p:oleObj name="Equation" r:id="rId19" imgW="167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57913" y="2954338"/>
                        <a:ext cx="25146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68563"/>
              </p:ext>
            </p:extLst>
          </p:nvPr>
        </p:nvGraphicFramePr>
        <p:xfrm>
          <a:off x="1050925" y="5416773"/>
          <a:ext cx="7302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8" name="Equation" r:id="rId21" imgW="609600" imgH="203200" progId="Equation.3">
                  <p:embed/>
                </p:oleObj>
              </mc:Choice>
              <mc:Fallback>
                <p:oleObj name="Equation" r:id="rId21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50925" y="5416773"/>
                        <a:ext cx="730250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 flipV="1">
            <a:off x="5539472" y="2585224"/>
            <a:ext cx="534536" cy="1368152"/>
          </a:xfrm>
          <a:prstGeom prst="straightConnector1">
            <a:avLst/>
          </a:prstGeom>
          <a:ln w="22225" cmpd="sng">
            <a:solidFill>
              <a:srgbClr val="FF0000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196428"/>
              </p:ext>
            </p:extLst>
          </p:nvPr>
        </p:nvGraphicFramePr>
        <p:xfrm>
          <a:off x="6132513" y="3321050"/>
          <a:ext cx="2533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9" name="Equation" r:id="rId23" imgW="1689100" imgH="215900" progId="Equation.3">
                  <p:embed/>
                </p:oleObj>
              </mc:Choice>
              <mc:Fallback>
                <p:oleObj name="Equation" r:id="rId23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32513" y="3321050"/>
                        <a:ext cx="25336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Arrow Connector 56"/>
          <p:cNvCxnSpPr/>
          <p:nvPr/>
        </p:nvCxnSpPr>
        <p:spPr>
          <a:xfrm flipV="1">
            <a:off x="1597392" y="2631997"/>
            <a:ext cx="360040" cy="956424"/>
          </a:xfrm>
          <a:prstGeom prst="straightConnector1">
            <a:avLst/>
          </a:prstGeom>
          <a:ln w="22225" cmpd="sng">
            <a:solidFill>
              <a:srgbClr val="0000FF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97104" y="4787781"/>
            <a:ext cx="360040" cy="956424"/>
          </a:xfrm>
          <a:prstGeom prst="straightConnector1">
            <a:avLst/>
          </a:prstGeom>
          <a:ln w="22225" cmpd="sng">
            <a:solidFill>
              <a:srgbClr val="0000FF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77851"/>
              </p:ext>
            </p:extLst>
          </p:nvPr>
        </p:nvGraphicFramePr>
        <p:xfrm>
          <a:off x="1930400" y="5876925"/>
          <a:ext cx="593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00" name="Equation" r:id="rId25" imgW="495300" imgH="431800" progId="Equation.3">
                  <p:embed/>
                </p:oleObj>
              </mc:Choice>
              <mc:Fallback>
                <p:oleObj name="Equation" r:id="rId25" imgW="495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930400" y="5876925"/>
                        <a:ext cx="5937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/>
          <p:cNvCxnSpPr/>
          <p:nvPr/>
        </p:nvCxnSpPr>
        <p:spPr>
          <a:xfrm>
            <a:off x="5536320" y="3983669"/>
            <a:ext cx="0" cy="1760400"/>
          </a:xfrm>
          <a:prstGeom prst="line">
            <a:avLst/>
          </a:prstGeom>
          <a:ln w="15875" cmpd="sng">
            <a:solidFill>
              <a:schemeClr val="tx1"/>
            </a:solidFill>
            <a:prstDash val="sysDot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5004048" y="5539130"/>
            <a:ext cx="1883574" cy="64630"/>
          </a:xfrm>
          <a:prstGeom prst="straightConnector1">
            <a:avLst/>
          </a:prstGeom>
          <a:ln w="22225" cmpd="sng">
            <a:solidFill>
              <a:schemeClr val="accent2"/>
            </a:solidFill>
            <a:headEnd type="non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782871" y="3068960"/>
            <a:ext cx="1853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FF"/>
                </a:solidFill>
              </a:rPr>
              <a:t>x</a:t>
            </a:r>
            <a:r>
              <a:rPr lang="en-US" sz="1600" b="1" i="1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1600" b="1" dirty="0" smtClean="0">
                <a:solidFill>
                  <a:srgbClr val="0000FF"/>
                </a:solidFill>
              </a:rPr>
              <a:t> Media-based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95936" y="2780928"/>
            <a:ext cx="1898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1600" b="1" dirty="0" err="1" smtClean="0">
                <a:solidFill>
                  <a:srgbClr val="FF0000"/>
                </a:solidFill>
              </a:rPr>
              <a:t>x</a:t>
            </a:r>
            <a:r>
              <a:rPr lang="en-US" sz="16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1600" b="1" dirty="0" smtClean="0">
                <a:solidFill>
                  <a:srgbClr val="FF0000"/>
                </a:solidFill>
              </a:rPr>
              <a:t> legacy MIMO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28290" y="4932456"/>
            <a:ext cx="15643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Legacy SISO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ate=log(1+E)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02806" y="5603535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520" y="4005064"/>
            <a:ext cx="62939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1600" b="1" dirty="0" smtClean="0"/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2153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Selection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sz="2800" dirty="0" smtClean="0"/>
              <a:t>Select a subset of points, which, subject to uniform probabilities, maximize the mutual information. </a:t>
            </a:r>
          </a:p>
          <a:p>
            <a:r>
              <a:rPr lang="en-US" sz="2800" dirty="0" smtClean="0"/>
              <a:t>In practice, using the subset of points with highest energy, which </a:t>
            </a:r>
            <a:r>
              <a:rPr lang="en-US" sz="2800" dirty="0" smtClean="0">
                <a:solidFill>
                  <a:srgbClr val="FF0000"/>
                </a:solidFill>
              </a:rPr>
              <a:t>maximizes the slope the rate at zero SNR</a:t>
            </a:r>
            <a:r>
              <a:rPr lang="en-US" sz="2800" dirty="0" smtClean="0"/>
              <a:t>, performs very well.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6B0D-9A43-4647-9594-9D9105F8855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356992"/>
            <a:ext cx="5456682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Media-based vs. Legacy Systems</a:t>
            </a:r>
            <a:r>
              <a:rPr lang="en-US" sz="4000" dirty="0" smtClean="0"/>
              <a:t>: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Slope of Rate vs. SNR </a:t>
            </a:r>
            <a:r>
              <a:rPr lang="en-US" sz="4000" dirty="0" smtClean="0"/>
              <a:t>(dB) at SNR=0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525963"/>
          </a:xfrm>
        </p:spPr>
        <p:txBody>
          <a:bodyPr/>
          <a:lstStyle/>
          <a:p>
            <a:r>
              <a:rPr lang="en-US" dirty="0" smtClean="0"/>
              <a:t>Legacy SISO: Slope=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  <a:p>
            <a:r>
              <a:rPr lang="en-US" dirty="0" smtClean="0">
                <a:cs typeface="Times New Roman"/>
              </a:rPr>
              <a:t>Legacy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cs typeface="Times New Roman"/>
              </a:rPr>
              <a:t>x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cs typeface="Times New Roman"/>
              </a:rPr>
              <a:t> MIMO: 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Maximum eigenvalue of a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solidFill>
                  <a:srgbClr val="FF0000"/>
                </a:solidFill>
                <a:cs typeface="Times New Roman"/>
              </a:rPr>
              <a:t>x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Times New Roman"/>
              </a:rPr>
              <a:t>Wishart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 matrix (</a:t>
            </a:r>
            <a:r>
              <a:rPr lang="en-US" b="1" u="sng" dirty="0" smtClean="0">
                <a:solidFill>
                  <a:srgbClr val="FF0000"/>
                </a:solidFill>
                <a:cs typeface="Times New Roman"/>
              </a:rPr>
              <a:t>upper limited by 4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)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cs typeface="Times New Roman"/>
              </a:rPr>
              <a:t>x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cs typeface="Times New Roman"/>
              </a:rPr>
              <a:t> Media-based: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Selection Gain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further increases the slope of media-based to: </a:t>
            </a:r>
            <a:endParaRPr lang="en-US" sz="2400" b="1" dirty="0" smtClean="0">
              <a:cs typeface="Times New Roman"/>
            </a:endParaRPr>
          </a:p>
          <a:p>
            <a:pPr lvl="1"/>
            <a:r>
              <a:rPr lang="en-US" sz="2400" b="1" dirty="0">
                <a:cs typeface="Times New Roman"/>
              </a:rPr>
              <a:t>e</a:t>
            </a:r>
            <a:r>
              <a:rPr lang="en-US" sz="2400" b="1" dirty="0" smtClean="0">
                <a:cs typeface="Times New Roman"/>
              </a:rPr>
              <a:t>.g. average slope scales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(L)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SISO case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cs typeface="Times New Roman"/>
              </a:rPr>
              <a:t> </a:t>
            </a:r>
          </a:p>
          <a:p>
            <a:endParaRPr lang="en-US" sz="2800" b="1" dirty="0">
              <a:cs typeface="Times New Roman"/>
            </a:endParaRPr>
          </a:p>
          <a:p>
            <a:endParaRPr lang="en-US" sz="2800" b="1" dirty="0" smtClean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96953" cy="347426"/>
          </a:xfrm>
        </p:spPr>
        <p:txBody>
          <a:bodyPr/>
          <a:lstStyle/>
          <a:p>
            <a:fld id="{995B6B0D-9A43-4647-9594-9D9105F8855F}" type="slidenum">
              <a:rPr lang="en-US" sz="1800" smtClean="0"/>
              <a:pPr/>
              <a:t>14</a:t>
            </a:fld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1454"/>
              </p:ext>
            </p:extLst>
          </p:nvPr>
        </p:nvGraphicFramePr>
        <p:xfrm>
          <a:off x="683568" y="3861048"/>
          <a:ext cx="7704000" cy="129614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56431"/>
                <a:gridCol w="1025169"/>
                <a:gridCol w="1540800"/>
                <a:gridCol w="1540800"/>
                <a:gridCol w="1540800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L=1, K=2</a:t>
                      </a:r>
                      <a:endParaRPr lang="en-US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L=1, K=4</a:t>
                      </a:r>
                      <a:endParaRPr lang="en-US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L=1, K=8</a:t>
                      </a:r>
                      <a:endParaRPr lang="en-US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L=1, K=infinity</a:t>
                      </a:r>
                      <a:endParaRPr lang="en-US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dirty="0" err="1" smtClean="0"/>
                        <a:t>x</a:t>
                      </a:r>
                      <a:r>
                        <a:rPr lang="en-US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baseline="0" dirty="0" smtClean="0"/>
                        <a:t> MIMO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dirty="0" smtClean="0"/>
                        <a:t>x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baseline="0" dirty="0" smtClean="0"/>
                        <a:t> Media-based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Infinity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26438047"/>
              </p:ext>
            </p:extLst>
          </p:nvPr>
        </p:nvGraphicFramePr>
        <p:xfrm>
          <a:off x="2209384" y="5715840"/>
          <a:ext cx="19097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2" name="Equation" r:id="rId3" imgW="1231560" imgH="330120" progId="Equation.3">
                  <p:embed/>
                </p:oleObj>
              </mc:Choice>
              <mc:Fallback>
                <p:oleObj name="Equation" r:id="rId3" imgW="1231560" imgH="33012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384" y="5715840"/>
                        <a:ext cx="19097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7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Ergodic</a:t>
            </a:r>
            <a:r>
              <a:rPr lang="en-US" dirty="0" smtClean="0"/>
              <a:t>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6B0D-9A43-4647-9594-9D9105F8855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144000" cy="25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Outage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6B0D-9A43-4647-9594-9D9105F8855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731321"/>
            <a:ext cx="9144000" cy="4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6B0D-9A43-4647-9594-9D9105F885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6920" y="2204864"/>
            <a:ext cx="62712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Questions/Comments? </a:t>
            </a:r>
            <a:endParaRPr lang="en-US" sz="44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/>
              <a:t>P</a:t>
            </a:r>
            <a:r>
              <a:rPr lang="en-US" sz="3200" dirty="0" smtClean="0"/>
              <a:t>lease kindly contact </a:t>
            </a:r>
          </a:p>
          <a:p>
            <a:pPr algn="ctr"/>
            <a:r>
              <a:rPr lang="en-US" sz="3200" dirty="0" smtClean="0"/>
              <a:t>khandani@uwaterloo.ca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75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90662"/>
            <a:ext cx="8229600" cy="922114"/>
          </a:xfrm>
        </p:spPr>
        <p:txBody>
          <a:bodyPr/>
          <a:lstStyle/>
          <a:p>
            <a:r>
              <a:rPr lang="en-US" sz="3600" dirty="0" smtClean="0"/>
              <a:t>Media</a:t>
            </a:r>
            <a:r>
              <a:rPr lang="en-US" sz="3600" dirty="0"/>
              <a:t>-based </a:t>
            </a:r>
            <a:r>
              <a:rPr lang="en-US" sz="3600" dirty="0" smtClean="0"/>
              <a:t> vs. (legacy) Source</a:t>
            </a:r>
            <a:r>
              <a:rPr lang="en-US" sz="3600" dirty="0"/>
              <a:t>-based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279301"/>
            <a:ext cx="7931224" cy="4525963"/>
          </a:xfrm>
        </p:spPr>
        <p:txBody>
          <a:bodyPr/>
          <a:lstStyle/>
          <a:p>
            <a:r>
              <a:rPr lang="en-US" sz="2800" dirty="0" smtClean="0"/>
              <a:t>Main idea:</a:t>
            </a:r>
          </a:p>
          <a:p>
            <a:pPr lvl="1"/>
            <a:r>
              <a:rPr lang="en-US" sz="2000" dirty="0" smtClean="0"/>
              <a:t>Embed the information in the variation of the RF channel external to the antenna. </a:t>
            </a:r>
          </a:p>
          <a:p>
            <a:r>
              <a:rPr lang="en-US" sz="2800" dirty="0" smtClean="0"/>
              <a:t>Benefits vs. (legacy) source-based wireless:</a:t>
            </a:r>
          </a:p>
          <a:p>
            <a:pPr lvl="2"/>
            <a:r>
              <a:rPr lang="en-US" sz="1800" dirty="0" smtClean="0"/>
              <a:t>Additive information over multiple receive antennas (similar to MIMO) with the advantages of:</a:t>
            </a:r>
          </a:p>
          <a:p>
            <a:pPr lvl="3"/>
            <a:r>
              <a:rPr lang="en-US" sz="1600" dirty="0" smtClean="0"/>
              <a:t>Using a single transmit antenna </a:t>
            </a:r>
          </a:p>
          <a:p>
            <a:pPr lvl="3"/>
            <a:r>
              <a:rPr lang="en-US" sz="1600" dirty="0" smtClean="0"/>
              <a:t>Independence of noise over receive antennas</a:t>
            </a:r>
          </a:p>
          <a:p>
            <a:pPr lvl="2"/>
            <a:r>
              <a:rPr lang="en-US" sz="2000" dirty="0" smtClean="0"/>
              <a:t>Inherent diversity over a static channel (constellation diversity) using single or multiple antenna(s) </a:t>
            </a:r>
          </a:p>
          <a:p>
            <a:pPr lvl="3"/>
            <a:r>
              <a:rPr lang="en-US" sz="1600" dirty="0" smtClean="0"/>
              <a:t>Diversity improves with the number of constellation points</a:t>
            </a:r>
          </a:p>
          <a:p>
            <a:pPr lvl="3"/>
            <a:r>
              <a:rPr lang="en-US" sz="1600" dirty="0"/>
              <a:t>U</a:t>
            </a:r>
            <a:r>
              <a:rPr lang="en-US" sz="1600" dirty="0" smtClean="0"/>
              <a:t>nlike MIMO, diversity  does not require sacrificing the rate</a:t>
            </a:r>
          </a:p>
          <a:p>
            <a:pPr lvl="3"/>
            <a:r>
              <a:rPr lang="en-US" sz="1600" dirty="0" smtClean="0"/>
              <a:t>It essentially </a:t>
            </a:r>
            <a:r>
              <a:rPr lang="en-US" sz="1600" dirty="0"/>
              <a:t>c</a:t>
            </a:r>
            <a:r>
              <a:rPr lang="en-US" sz="1600" dirty="0" smtClean="0"/>
              <a:t>overts the Raleigh fading channel into an AWGN channel with the same average receive energy and with a minor loss in capacity.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6B0D-9A43-4647-9594-9D9105F885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429000"/>
            <a:ext cx="8208912" cy="2077691"/>
          </a:xfrm>
        </p:spPr>
        <p:txBody>
          <a:bodyPr/>
          <a:lstStyle/>
          <a:p>
            <a:r>
              <a:rPr lang="en-US" sz="2800" dirty="0" smtClean="0"/>
              <a:t>Keep the source shining and change the media</a:t>
            </a:r>
          </a:p>
          <a:p>
            <a:r>
              <a:rPr lang="en-US" sz="2800" dirty="0" smtClean="0"/>
              <a:t>Rich scattering environment: </a:t>
            </a:r>
          </a:p>
          <a:p>
            <a:pPr lvl="1"/>
            <a:r>
              <a:rPr lang="en-US" sz="1800" dirty="0" smtClean="0"/>
              <a:t>Slightest perturbation in the environment causes independent outcomes.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Should not be confused with RF beam-forming using parasitic elements. 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RF beam-forming aims at focusing energy.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Media-based relies on additive information over receive antennas to increase rate, and on randomness of constellation to combat slow fading.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-4926" r="4926"/>
          <a:stretch/>
        </p:blipFill>
        <p:spPr>
          <a:xfrm>
            <a:off x="362816" y="1732747"/>
            <a:ext cx="2192960" cy="151216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62880" y="446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Media-based Wireless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t="15915" b="760"/>
          <a:stretch/>
        </p:blipFill>
        <p:spPr>
          <a:xfrm>
            <a:off x="6660232" y="1876922"/>
            <a:ext cx="1656184" cy="144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96953" cy="347426"/>
          </a:xfrm>
        </p:spPr>
        <p:txBody>
          <a:bodyPr/>
          <a:lstStyle/>
          <a:p>
            <a:fld id="{995B6B0D-9A43-4647-9594-9D9105F8855F}" type="slidenum">
              <a:rPr lang="en-US" sz="1800" smtClean="0"/>
              <a:pPr/>
              <a:t>3</a:t>
            </a:fld>
            <a:endParaRPr lang="en-US" sz="1800"/>
          </a:p>
        </p:txBody>
      </p:sp>
      <p:sp>
        <p:nvSpPr>
          <p:cNvPr id="30" name="TextBox 29"/>
          <p:cNvSpPr txBox="1"/>
          <p:nvPr/>
        </p:nvSpPr>
        <p:spPr>
          <a:xfrm flipH="1">
            <a:off x="3923927" y="1228690"/>
            <a:ext cx="792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Data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Cloud 33"/>
          <p:cNvSpPr/>
          <p:nvPr/>
        </p:nvSpPr>
        <p:spPr>
          <a:xfrm>
            <a:off x="5220072" y="2035654"/>
            <a:ext cx="936662" cy="1281268"/>
          </a:xfrm>
          <a:prstGeom prst="cloud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365" t="8010" r="71857" b="10024"/>
          <a:stretch/>
        </p:blipFill>
        <p:spPr>
          <a:xfrm>
            <a:off x="3059832" y="2020778"/>
            <a:ext cx="540000" cy="1098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39405" t="-1" r="29571" b="30960"/>
          <a:stretch/>
        </p:blipFill>
        <p:spPr>
          <a:xfrm>
            <a:off x="3923927" y="1624850"/>
            <a:ext cx="680400" cy="1044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flipH="1">
            <a:off x="2771800" y="302889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Carrier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3651574" y="2812866"/>
            <a:ext cx="1260000" cy="0"/>
          </a:xfrm>
          <a:prstGeom prst="line">
            <a:avLst/>
          </a:prstGeom>
          <a:solidFill>
            <a:srgbClr val="3B4DAD"/>
          </a:solidFill>
          <a:ln w="57150" cmpd="sng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4902548" y="2374467"/>
            <a:ext cx="686002" cy="820808"/>
          </a:xfrm>
          <a:prstGeom prst="cloud">
            <a:avLst/>
          </a:prstGeom>
          <a:solidFill>
            <a:schemeClr val="bg1"/>
          </a:solidFill>
          <a:ln w="31750" cmpd="sng">
            <a:solidFill>
              <a:srgbClr val="FF0000"/>
            </a:solidFill>
            <a:prstDash val="sysDash"/>
          </a:ln>
          <a:effectLst>
            <a:outerShdw blurRad="40005" dist="22987" dir="5400000" algn="tl" rotWithShape="0">
              <a:schemeClr val="tx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4644007" y="2236802"/>
            <a:ext cx="575768" cy="537878"/>
          </a:xfrm>
          <a:prstGeom prst="line">
            <a:avLst/>
          </a:prstGeom>
          <a:solidFill>
            <a:srgbClr val="3B4DAD"/>
          </a:solidFill>
          <a:ln w="57150" cmpd="sng">
            <a:solidFill>
              <a:srgbClr val="FF0000"/>
            </a:solidFill>
            <a:round/>
            <a:headEnd/>
            <a:tailEnd type="arrow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6012160" y="1096868"/>
            <a:ext cx="29158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Exponential growth due to rich scattering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9642" y="32614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42292" y="908720"/>
            <a:ext cx="8862866" cy="5191991"/>
            <a:chOff x="72174" y="116632"/>
            <a:chExt cx="8862866" cy="5191991"/>
          </a:xfrm>
        </p:grpSpPr>
        <p:grpSp>
          <p:nvGrpSpPr>
            <p:cNvPr id="37" name="Group 36"/>
            <p:cNvGrpSpPr/>
            <p:nvPr/>
          </p:nvGrpSpPr>
          <p:grpSpPr>
            <a:xfrm>
              <a:off x="72174" y="1211693"/>
              <a:ext cx="3983526" cy="4096930"/>
              <a:chOff x="792254" y="1340768"/>
              <a:chExt cx="3983526" cy="4096930"/>
            </a:xfrm>
          </p:grpSpPr>
          <p:pic>
            <p:nvPicPr>
              <p:cNvPr id="34" name="Picture 33" descr="_AMMOD.gi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268" t="74555" r="49243" b="-77024"/>
              <a:stretch/>
            </p:blipFill>
            <p:spPr>
              <a:xfrm>
                <a:off x="792254" y="1340768"/>
                <a:ext cx="2729508" cy="4096930"/>
              </a:xfrm>
              <a:prstGeom prst="rect">
                <a:avLst/>
              </a:prstGeom>
            </p:spPr>
          </p:pic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1679436" y="1829883"/>
                <a:ext cx="3096344" cy="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4258734" y="1679284"/>
              <a:ext cx="684232" cy="6583"/>
            </a:xfrm>
            <a:prstGeom prst="line">
              <a:avLst/>
            </a:prstGeom>
            <a:solidFill>
              <a:srgbClr val="3B4DAD"/>
            </a:solidFill>
            <a:ln w="31750" cmpd="sng">
              <a:solidFill>
                <a:srgbClr val="3B4DAD"/>
              </a:solidFill>
              <a:prstDash val="sys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38" descr="_AMMOD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268" t="74555" r="49243" b="-77024"/>
            <a:stretch/>
          </p:blipFill>
          <p:spPr>
            <a:xfrm>
              <a:off x="5688798" y="1196752"/>
              <a:ext cx="2729508" cy="4096930"/>
            </a:xfrm>
            <a:prstGeom prst="rect">
              <a:avLst/>
            </a:prstGeom>
          </p:spPr>
        </p:pic>
        <p:sp>
          <p:nvSpPr>
            <p:cNvPr id="40" name="Line 7"/>
            <p:cNvSpPr>
              <a:spLocks noChangeShapeType="1"/>
            </p:cNvSpPr>
            <p:nvPr/>
          </p:nvSpPr>
          <p:spPr bwMode="auto">
            <a:xfrm flipV="1">
              <a:off x="5184224" y="1679284"/>
              <a:ext cx="3090066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287680" y="1700808"/>
              <a:ext cx="569786" cy="0"/>
            </a:xfrm>
            <a:prstGeom prst="line">
              <a:avLst/>
            </a:prstGeom>
            <a:solidFill>
              <a:srgbClr val="3B4DAD"/>
            </a:solidFill>
            <a:ln w="31750" cmpd="sng">
              <a:solidFill>
                <a:srgbClr val="3B4DAD"/>
              </a:solidFill>
              <a:prstDash val="sys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 flipV="1">
              <a:off x="1217506" y="908720"/>
              <a:ext cx="0" cy="792088"/>
            </a:xfrm>
            <a:prstGeom prst="line">
              <a:avLst/>
            </a:prstGeom>
            <a:solidFill>
              <a:srgbClr val="3B4DAD"/>
            </a:solidFill>
            <a:ln w="19050" cmpd="sng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17505" y="908720"/>
              <a:ext cx="1458000" cy="792088"/>
              <a:chOff x="1979711" y="1052736"/>
              <a:chExt cx="1458000" cy="792088"/>
            </a:xfrm>
          </p:grpSpPr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V="1">
                <a:off x="3419872" y="1052736"/>
                <a:ext cx="0" cy="792088"/>
              </a:xfrm>
              <a:prstGeom prst="line">
                <a:avLst/>
              </a:prstGeom>
              <a:solidFill>
                <a:srgbClr val="3B4DAD"/>
              </a:solidFill>
              <a:ln w="19050" cmpd="sng">
                <a:solidFill>
                  <a:schemeClr val="tx1"/>
                </a:solidFill>
                <a:prstDash val="sysDash"/>
                <a:round/>
                <a:headEnd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>
                <a:off x="1979711" y="1196752"/>
                <a:ext cx="1458000" cy="0"/>
              </a:xfrm>
              <a:prstGeom prst="line">
                <a:avLst/>
              </a:prstGeom>
              <a:solidFill>
                <a:srgbClr val="3B4DAD"/>
              </a:solidFill>
              <a:ln w="19050" cmpd="sng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766189" y="692696"/>
              <a:ext cx="38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T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624885" y="908720"/>
              <a:ext cx="1458000" cy="792088"/>
              <a:chOff x="1964770" y="1052736"/>
              <a:chExt cx="1458000" cy="792088"/>
            </a:xfrm>
          </p:grpSpPr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 flipV="1">
                <a:off x="3407829" y="1052736"/>
                <a:ext cx="0" cy="792088"/>
              </a:xfrm>
              <a:prstGeom prst="line">
                <a:avLst/>
              </a:prstGeom>
              <a:solidFill>
                <a:srgbClr val="3B4DAD"/>
              </a:solidFill>
              <a:ln w="19050" cmpd="sng">
                <a:solidFill>
                  <a:schemeClr val="tx1"/>
                </a:solidFill>
                <a:prstDash val="sysDash"/>
                <a:round/>
                <a:headEnd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7"/>
              <p:cNvSpPr>
                <a:spLocks noChangeShapeType="1"/>
              </p:cNvSpPr>
              <p:nvPr/>
            </p:nvSpPr>
            <p:spPr bwMode="auto">
              <a:xfrm>
                <a:off x="1964770" y="1196752"/>
                <a:ext cx="1458000" cy="0"/>
              </a:xfrm>
              <a:prstGeom prst="line">
                <a:avLst/>
              </a:prstGeom>
              <a:solidFill>
                <a:srgbClr val="3B4DAD"/>
              </a:solidFill>
              <a:ln w="19050" cmpd="sng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134341" y="692696"/>
              <a:ext cx="38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T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52" name="Line 7"/>
            <p:cNvSpPr>
              <a:spLocks noChangeShapeType="1"/>
            </p:cNvSpPr>
            <p:nvPr/>
          </p:nvSpPr>
          <p:spPr bwMode="auto">
            <a:xfrm flipV="1">
              <a:off x="5166385" y="908720"/>
              <a:ext cx="0" cy="792088"/>
            </a:xfrm>
            <a:prstGeom prst="line">
              <a:avLst/>
            </a:prstGeom>
            <a:solidFill>
              <a:srgbClr val="3B4DAD"/>
            </a:solidFill>
            <a:ln w="19050" cmpd="sng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166384" y="908720"/>
              <a:ext cx="1458000" cy="792088"/>
              <a:chOff x="1979711" y="1052736"/>
              <a:chExt cx="1458000" cy="792088"/>
            </a:xfrm>
          </p:grpSpPr>
          <p:sp>
            <p:nvSpPr>
              <p:cNvPr id="54" name="Line 7"/>
              <p:cNvSpPr>
                <a:spLocks noChangeShapeType="1"/>
              </p:cNvSpPr>
              <p:nvPr/>
            </p:nvSpPr>
            <p:spPr bwMode="auto">
              <a:xfrm flipV="1">
                <a:off x="3419872" y="1052736"/>
                <a:ext cx="0" cy="792088"/>
              </a:xfrm>
              <a:prstGeom prst="line">
                <a:avLst/>
              </a:prstGeom>
              <a:solidFill>
                <a:srgbClr val="3B4DAD"/>
              </a:solidFill>
              <a:ln w="19050" cmpd="sng">
                <a:solidFill>
                  <a:schemeClr val="tx1"/>
                </a:solidFill>
                <a:prstDash val="sysDash"/>
                <a:round/>
                <a:headEnd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7"/>
              <p:cNvSpPr>
                <a:spLocks noChangeShapeType="1"/>
              </p:cNvSpPr>
              <p:nvPr/>
            </p:nvSpPr>
            <p:spPr bwMode="auto">
              <a:xfrm>
                <a:off x="1979711" y="1196752"/>
                <a:ext cx="1458000" cy="0"/>
              </a:xfrm>
              <a:prstGeom prst="line">
                <a:avLst/>
              </a:prstGeom>
              <a:solidFill>
                <a:srgbClr val="3B4DAD"/>
              </a:solidFill>
              <a:ln w="19050" cmpd="sng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8365254" y="1685867"/>
              <a:ext cx="569786" cy="0"/>
            </a:xfrm>
            <a:prstGeom prst="line">
              <a:avLst/>
            </a:prstGeom>
            <a:solidFill>
              <a:srgbClr val="3B4DAD"/>
            </a:solidFill>
            <a:ln w="31750" cmpd="sng">
              <a:solidFill>
                <a:srgbClr val="3B4DAD"/>
              </a:solidFill>
              <a:prstDash val="sys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65778" y="116632"/>
              <a:ext cx="554121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DT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57" name="Left Brace 56"/>
          <p:cNvSpPr/>
          <p:nvPr/>
        </p:nvSpPr>
        <p:spPr>
          <a:xfrm>
            <a:off x="3671944" y="-1323528"/>
            <a:ext cx="396000" cy="5544616"/>
          </a:xfrm>
          <a:prstGeom prst="leftBrace">
            <a:avLst/>
          </a:prstGeom>
          <a:ln w="19050" cmpd="sng">
            <a:solidFill>
              <a:schemeClr val="tx1"/>
            </a:solidFill>
            <a:prstDash val="sysDot"/>
            <a:headEnd type="none" w="lg" len="lg"/>
            <a:tailEnd type="none" w="lg" len="lg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/>
          <a:lstStyle/>
          <a:p>
            <a:r>
              <a:rPr lang="en-US" dirty="0" smtClean="0"/>
              <a:t>Media-based: Signaling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40" y="6465950"/>
            <a:ext cx="496953" cy="347426"/>
          </a:xfrm>
        </p:spPr>
        <p:txBody>
          <a:bodyPr/>
          <a:lstStyle/>
          <a:p>
            <a:fld id="{995B6B0D-9A43-4647-9594-9D9105F8855F}" type="slidenum">
              <a:rPr lang="en-US" sz="1800" smtClean="0">
                <a:solidFill>
                  <a:prstClr val="black"/>
                </a:solidFill>
                <a:uFill>
                  <a:solidFill>
                    <a:prstClr val="black"/>
                  </a:solidFill>
                </a:uFill>
              </a:rPr>
              <a:pPr/>
              <a:t>4</a:t>
            </a:fld>
            <a:endParaRPr lang="en-US" sz="1800" dirty="0">
              <a:solidFill>
                <a:prstClr val="black"/>
              </a:solidFill>
              <a:uFill>
                <a:solidFill>
                  <a:prstClr val="black"/>
                </a:solidFill>
              </a:u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4797152"/>
            <a:ext cx="320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Basis: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en-US" sz="2000" dirty="0" smtClean="0">
                <a:solidFill>
                  <a:srgbClr val="FF0000"/>
                </a:solidFill>
              </a:rPr>
              <a:t>rthogonal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Complex Dimensions: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02600" y="1463260"/>
            <a:ext cx="38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T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>
            <a:off x="922980" y="2490326"/>
            <a:ext cx="244800" cy="0"/>
          </a:xfrm>
          <a:prstGeom prst="line">
            <a:avLst/>
          </a:prstGeom>
          <a:solidFill>
            <a:srgbClr val="3B4DAD"/>
          </a:solidFill>
          <a:ln w="76200" cmpd="sng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588224" y="2471372"/>
            <a:ext cx="244800" cy="0"/>
          </a:xfrm>
          <a:prstGeom prst="line">
            <a:avLst/>
          </a:prstGeom>
          <a:solidFill>
            <a:srgbClr val="3B4DAD"/>
          </a:solidFill>
          <a:ln w="76200" cmpd="sng">
            <a:solidFill>
              <a:srgbClr val="FF0000"/>
            </a:solidFill>
            <a:prstDash val="solid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 flipV="1">
            <a:off x="1043608" y="2615388"/>
            <a:ext cx="792088" cy="576064"/>
          </a:xfrm>
          <a:prstGeom prst="line">
            <a:avLst/>
          </a:prstGeom>
          <a:solidFill>
            <a:srgbClr val="3B4DAD"/>
          </a:solidFill>
          <a:ln w="19050" cmpd="sng">
            <a:solidFill>
              <a:srgbClr val="FF0000"/>
            </a:solidFill>
            <a:prstDash val="sysDot"/>
            <a:round/>
            <a:headEnd/>
            <a:tailEnd type="arrow" w="sm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7"/>
          <p:cNvSpPr>
            <a:spLocks noChangeShapeType="1"/>
          </p:cNvSpPr>
          <p:nvPr/>
        </p:nvSpPr>
        <p:spPr bwMode="auto">
          <a:xfrm flipV="1">
            <a:off x="5148064" y="2543380"/>
            <a:ext cx="1512168" cy="720080"/>
          </a:xfrm>
          <a:prstGeom prst="line">
            <a:avLst/>
          </a:prstGeom>
          <a:solidFill>
            <a:srgbClr val="3B4DAD"/>
          </a:solidFill>
          <a:ln w="19050" cmpd="sng">
            <a:solidFill>
              <a:srgbClr val="FF0000"/>
            </a:solidFill>
            <a:prstDash val="sysDot"/>
            <a:round/>
            <a:headEnd/>
            <a:tailEnd type="arrow" w="sm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 flipH="1">
            <a:off x="4860032" y="5855748"/>
            <a:ext cx="3384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Raleigh channel of impulse response of </a:t>
            </a:r>
            <a:r>
              <a:rPr lang="en-US" b="1" dirty="0" smtClean="0">
                <a:solidFill>
                  <a:srgbClr val="FF0000"/>
                </a:solidFill>
              </a:rPr>
              <a:t>length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80528" y="3191452"/>
            <a:ext cx="6120680" cy="2973852"/>
            <a:chOff x="-180528" y="3191452"/>
            <a:chExt cx="6120680" cy="2973852"/>
          </a:xfrm>
        </p:grpSpPr>
        <p:sp>
          <p:nvSpPr>
            <p:cNvPr id="7" name="TextBox 6"/>
            <p:cNvSpPr txBox="1"/>
            <p:nvPr/>
          </p:nvSpPr>
          <p:spPr>
            <a:xfrm>
              <a:off x="2022787" y="5123424"/>
              <a:ext cx="3386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80528" y="4517478"/>
              <a:ext cx="2658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Media-based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one complex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dimension</a:t>
              </a:r>
            </a:p>
            <a:p>
              <a:pPr algn="ctr"/>
              <a:endParaRPr lang="en-US" dirty="0"/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4839184" y="5170024"/>
              <a:ext cx="243840" cy="243840"/>
            </a:xfrm>
            <a:prstGeom prst="ellips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19672" y="4077072"/>
              <a:ext cx="3960440" cy="2088232"/>
              <a:chOff x="1619672" y="4077072"/>
              <a:chExt cx="3960440" cy="2088232"/>
            </a:xfrm>
          </p:grpSpPr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2366351" y="5309566"/>
                <a:ext cx="592540" cy="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flipH="1">
                <a:off x="1619672" y="4077072"/>
                <a:ext cx="15118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Coded Data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>
                <a:off x="4435727" y="5308712"/>
                <a:ext cx="414000" cy="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>
                <a:off x="5092431" y="5308712"/>
                <a:ext cx="487681" cy="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 flipH="1">
                <a:off x="4970510" y="4549768"/>
                <a:ext cx="0" cy="627660"/>
              </a:xfrm>
              <a:prstGeom prst="line">
                <a:avLst/>
              </a:prstGeom>
              <a:solidFill>
                <a:srgbClr val="3B4DAD"/>
              </a:solidFill>
              <a:ln w="38100" cmpd="sng">
                <a:solidFill>
                  <a:srgbClr val="3B4DA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Cloud 31"/>
              <p:cNvSpPr/>
              <p:nvPr/>
            </p:nvSpPr>
            <p:spPr>
              <a:xfrm>
                <a:off x="3347864" y="4437112"/>
                <a:ext cx="1123195" cy="1728192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Cloud 7"/>
              <p:cNvSpPr/>
              <p:nvPr/>
            </p:nvSpPr>
            <p:spPr>
              <a:xfrm>
                <a:off x="2958891" y="4817754"/>
                <a:ext cx="686002" cy="947386"/>
              </a:xfrm>
              <a:prstGeom prst="cloud">
                <a:avLst/>
              </a:prstGeom>
              <a:solidFill>
                <a:schemeClr val="bg1"/>
              </a:solidFill>
              <a:ln w="31750" cmpd="sng">
                <a:solidFill>
                  <a:srgbClr val="FF0000"/>
                </a:solidFill>
                <a:prstDash val="sysDash"/>
              </a:ln>
              <a:effectLst>
                <a:outerShdw blurRad="40005" dist="22987" dir="5400000" algn="tl" rotWithShape="0">
                  <a:schemeClr val="tx2"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411759" y="4487596"/>
                <a:ext cx="864097" cy="720080"/>
              </a:xfrm>
              <a:prstGeom prst="line">
                <a:avLst/>
              </a:prstGeom>
              <a:solidFill>
                <a:srgbClr val="3B4DAD"/>
              </a:solidFill>
              <a:ln w="57150" cmpd="sng">
                <a:solidFill>
                  <a:srgbClr val="0000FF"/>
                </a:solidFill>
                <a:round/>
                <a:headEnd/>
                <a:tailEnd type="arrow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 flipH="1">
              <a:off x="1187624" y="3191452"/>
              <a:ext cx="47525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At these times, </a:t>
              </a:r>
              <a:r>
                <a:rPr lang="en-US" b="1" dirty="0">
                  <a:solidFill>
                    <a:srgbClr val="FF0000"/>
                  </a:solidFill>
                </a:rPr>
                <a:t>c</a:t>
              </a:r>
              <a:r>
                <a:rPr lang="en-US" b="1" dirty="0" smtClean="0">
                  <a:solidFill>
                    <a:srgbClr val="FF0000"/>
                  </a:solidFill>
                </a:rPr>
                <a:t>oded (FEC) bits are used to select one of possible channel states. 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Line 7"/>
            <p:cNvSpPr>
              <a:spLocks noChangeShapeType="1"/>
            </p:cNvSpPr>
            <p:nvPr/>
          </p:nvSpPr>
          <p:spPr bwMode="auto">
            <a:xfrm flipH="1" flipV="1">
              <a:off x="3995936" y="5495708"/>
              <a:ext cx="792088" cy="576064"/>
            </a:xfrm>
            <a:prstGeom prst="line">
              <a:avLst/>
            </a:prstGeom>
            <a:solidFill>
              <a:srgbClr val="3B4DAD"/>
            </a:solidFill>
            <a:ln w="19050" cmpd="sng">
              <a:solidFill>
                <a:srgbClr val="FF0000"/>
              </a:solidFill>
              <a:prstDash val="sysDot"/>
              <a:round/>
              <a:headEnd/>
              <a:tailEnd type="arrow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93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/>
          <a:lstStyle/>
          <a:p>
            <a:r>
              <a:rPr lang="en-US" dirty="0" smtClean="0"/>
              <a:t>Media-based: Rate</a:t>
            </a:r>
            <a:endParaRPr lang="en-US" dirty="0"/>
          </a:p>
        </p:txBody>
      </p:sp>
      <p:sp>
        <p:nvSpPr>
          <p:cNvPr id="59" name="Slide Number Placeholder 3"/>
          <p:cNvSpPr txBox="1">
            <a:spLocks/>
          </p:cNvSpPr>
          <p:nvPr/>
        </p:nvSpPr>
        <p:spPr>
          <a:xfrm>
            <a:off x="8611551" y="6465950"/>
            <a:ext cx="496953" cy="3474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i="0" u="heavy" kern="12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95B6B0D-9A43-4647-9594-9D9105F8855F}" type="slidenum">
              <a:rPr lang="en-US" sz="1800" smtClean="0">
                <a:solidFill>
                  <a:prstClr val="black"/>
                </a:solidFill>
                <a:uFill>
                  <a:solidFill>
                    <a:prstClr val="black"/>
                  </a:solidFill>
                </a:uFill>
              </a:rPr>
              <a:pPr/>
              <a:t>5</a:t>
            </a:fld>
            <a:endParaRPr lang="en-US" sz="1800" dirty="0">
              <a:solidFill>
                <a:prstClr val="black"/>
              </a:solidFill>
              <a:uFill>
                <a:solidFill>
                  <a:prstClr val="black"/>
                </a:solidFill>
              </a:u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8032" y="1628800"/>
            <a:ext cx="8717108" cy="4039270"/>
            <a:chOff x="288032" y="1340768"/>
            <a:chExt cx="8717108" cy="4039270"/>
          </a:xfrm>
        </p:grpSpPr>
        <p:sp>
          <p:nvSpPr>
            <p:cNvPr id="72" name="TextBox 71"/>
            <p:cNvSpPr txBox="1"/>
            <p:nvPr/>
          </p:nvSpPr>
          <p:spPr>
            <a:xfrm>
              <a:off x="288032" y="2564904"/>
              <a:ext cx="1979712" cy="507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/>
                  <a:cs typeface="Times New Roman"/>
                </a:rPr>
                <a:t>Carrier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92080" y="2896294"/>
              <a:ext cx="3456384" cy="1190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1" dirty="0" smtClean="0"/>
                <a:t>Vectors of Dimension 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K,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K=2Q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is the  # of Receive Antennas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4479144" y="3297816"/>
              <a:ext cx="243840" cy="243840"/>
            </a:xfrm>
            <a:prstGeom prst="ellips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>
              <a:off x="4075687" y="3436504"/>
              <a:ext cx="414000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7"/>
            <p:cNvSpPr>
              <a:spLocks noChangeShapeType="1"/>
            </p:cNvSpPr>
            <p:nvPr/>
          </p:nvSpPr>
          <p:spPr bwMode="auto">
            <a:xfrm>
              <a:off x="4732391" y="3436504"/>
              <a:ext cx="487681" cy="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 flipH="1">
              <a:off x="4610470" y="2677560"/>
              <a:ext cx="0" cy="627660"/>
            </a:xfrm>
            <a:prstGeom prst="line">
              <a:avLst/>
            </a:prstGeom>
            <a:solidFill>
              <a:srgbClr val="3B4DAD"/>
            </a:solidFill>
            <a:ln w="38100" cmpd="sng">
              <a:solidFill>
                <a:srgbClr val="3B4DA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Cloud 84"/>
            <p:cNvSpPr/>
            <p:nvPr/>
          </p:nvSpPr>
          <p:spPr>
            <a:xfrm>
              <a:off x="2987824" y="1340768"/>
              <a:ext cx="2635363" cy="2520280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971273"/>
                </p:ext>
              </p:extLst>
            </p:nvPr>
          </p:nvGraphicFramePr>
          <p:xfrm>
            <a:off x="3549650" y="1773238"/>
            <a:ext cx="1503363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79" name="Equation" r:id="rId3" imgW="685800" imgH="457200" progId="Equation.3">
                    <p:embed/>
                  </p:oleObj>
                </mc:Choice>
                <mc:Fallback>
                  <p:oleObj name="Equation" r:id="rId3" imgW="6858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49650" y="1773238"/>
                          <a:ext cx="1503363" cy="1000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Cloud 77"/>
            <p:cNvSpPr/>
            <p:nvPr/>
          </p:nvSpPr>
          <p:spPr>
            <a:xfrm>
              <a:off x="2411760" y="1988840"/>
              <a:ext cx="974034" cy="1224136"/>
            </a:xfrm>
            <a:prstGeom prst="cloud">
              <a:avLst/>
            </a:prstGeom>
            <a:solidFill>
              <a:schemeClr val="bg1"/>
            </a:solidFill>
            <a:ln w="31750" cmpd="sng">
              <a:solidFill>
                <a:srgbClr val="FF0000"/>
              </a:solidFill>
              <a:prstDash val="sysDash"/>
            </a:ln>
            <a:effectLst>
              <a:outerShdw blurRad="40005" dist="22987" dir="5400000" algn="tl" rotWithShape="0">
                <a:schemeClr val="tx2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Line 7"/>
            <p:cNvSpPr>
              <a:spLocks noChangeShapeType="1"/>
            </p:cNvSpPr>
            <p:nvPr/>
          </p:nvSpPr>
          <p:spPr bwMode="auto">
            <a:xfrm>
              <a:off x="1907704" y="2780928"/>
              <a:ext cx="1008112" cy="0"/>
            </a:xfrm>
            <a:prstGeom prst="line">
              <a:avLst/>
            </a:prstGeom>
            <a:solidFill>
              <a:srgbClr val="3B4DAD"/>
            </a:solidFill>
            <a:ln w="57150" cmpd="sng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1907704" y="1700808"/>
              <a:ext cx="1008112" cy="792088"/>
            </a:xfrm>
            <a:prstGeom prst="line">
              <a:avLst/>
            </a:prstGeom>
            <a:solidFill>
              <a:srgbClr val="3B4DAD"/>
            </a:solidFill>
            <a:ln w="57150" cmpd="sng">
              <a:solidFill>
                <a:srgbClr val="0000FF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43609" y="1412776"/>
              <a:ext cx="12961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m: Data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90" name="Line 6"/>
            <p:cNvSpPr>
              <a:spLocks noChangeShapeType="1"/>
            </p:cNvSpPr>
            <p:nvPr/>
          </p:nvSpPr>
          <p:spPr bwMode="auto">
            <a:xfrm>
              <a:off x="5616176" y="2663764"/>
              <a:ext cx="468000" cy="0"/>
            </a:xfrm>
            <a:prstGeom prst="line">
              <a:avLst/>
            </a:prstGeom>
            <a:solidFill>
              <a:srgbClr val="3B4DAD"/>
            </a:solidFill>
            <a:ln w="57150" cmpd="sng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 flipV="1">
              <a:off x="6368771" y="2652592"/>
              <a:ext cx="471600" cy="0"/>
            </a:xfrm>
            <a:prstGeom prst="line">
              <a:avLst/>
            </a:prstGeom>
            <a:solidFill>
              <a:srgbClr val="3B4DAD"/>
            </a:solidFill>
            <a:ln w="57150" cmpd="sng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H="1">
              <a:off x="6215494" y="1916832"/>
              <a:ext cx="0" cy="575000"/>
            </a:xfrm>
            <a:prstGeom prst="line">
              <a:avLst/>
            </a:prstGeom>
            <a:solidFill>
              <a:srgbClr val="3B4DAD"/>
            </a:solidFill>
            <a:ln w="57150" cmpd="sng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3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7334881"/>
                </p:ext>
              </p:extLst>
            </p:nvPr>
          </p:nvGraphicFramePr>
          <p:xfrm>
            <a:off x="5998120" y="2436568"/>
            <a:ext cx="446088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80" name="Equation" r:id="rId5" imgW="165100" imgH="165100" progId="Equation.3">
                    <p:embed/>
                  </p:oleObj>
                </mc:Choice>
                <mc:Fallback>
                  <p:oleObj name="Equation" r:id="rId5" imgW="1651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998120" y="2436568"/>
                          <a:ext cx="446088" cy="446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1473233"/>
                </p:ext>
              </p:extLst>
            </p:nvPr>
          </p:nvGraphicFramePr>
          <p:xfrm>
            <a:off x="6084168" y="1365399"/>
            <a:ext cx="342900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81" name="Equation" r:id="rId7" imgW="127000" imgH="177800" progId="Equation.3">
                    <p:embed/>
                  </p:oleObj>
                </mc:Choice>
                <mc:Fallback>
                  <p:oleObj name="Equation" r:id="rId7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84168" y="1365399"/>
                          <a:ext cx="342900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0740963"/>
                </p:ext>
              </p:extLst>
            </p:nvPr>
          </p:nvGraphicFramePr>
          <p:xfrm>
            <a:off x="6882652" y="2251904"/>
            <a:ext cx="2122488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82" name="Equation" r:id="rId9" imgW="787400" imgH="241300" progId="Equation.3">
                    <p:embed/>
                  </p:oleObj>
                </mc:Choice>
                <mc:Fallback>
                  <p:oleObj name="Equation" r:id="rId9" imgW="7874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82652" y="2251904"/>
                          <a:ext cx="2122488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2733273"/>
                </p:ext>
              </p:extLst>
            </p:nvPr>
          </p:nvGraphicFramePr>
          <p:xfrm>
            <a:off x="552450" y="4042966"/>
            <a:ext cx="8043863" cy="53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83" name="Equation" r:id="rId11" imgW="3606800" imgH="241300" progId="Equation.3">
                    <p:embed/>
                  </p:oleObj>
                </mc:Choice>
                <mc:Fallback>
                  <p:oleObj name="Equation" r:id="rId11" imgW="36068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52450" y="4042966"/>
                          <a:ext cx="8043863" cy="538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0785667"/>
                </p:ext>
              </p:extLst>
            </p:nvPr>
          </p:nvGraphicFramePr>
          <p:xfrm>
            <a:off x="351879" y="4843463"/>
            <a:ext cx="2347913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84" name="Equation" r:id="rId13" imgW="1054100" imgH="241300" progId="Equation.3">
                    <p:embed/>
                  </p:oleObj>
                </mc:Choice>
                <mc:Fallback>
                  <p:oleObj name="Equation" r:id="rId13" imgW="10541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51879" y="4843463"/>
                          <a:ext cx="2347913" cy="536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TextBox 102"/>
            <p:cNvSpPr txBox="1"/>
            <p:nvPr/>
          </p:nvSpPr>
          <p:spPr>
            <a:xfrm>
              <a:off x="2730771" y="4891349"/>
              <a:ext cx="6017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: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K</a:t>
              </a:r>
              <a:r>
                <a:rPr lang="en-US" sz="2400" dirty="0" smtClean="0"/>
                <a:t>-D constellation (</a:t>
              </a:r>
              <a:r>
                <a:rPr lang="en-US" sz="2400" dirty="0" err="1" smtClean="0"/>
                <a:t>iid</a:t>
              </a:r>
              <a:r>
                <a:rPr lang="en-US" sz="2400" dirty="0" smtClean="0"/>
                <a:t> Gaussian elements)  </a:t>
              </a:r>
              <a:endParaRPr lang="en-US" sz="2400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9708513"/>
                </p:ext>
              </p:extLst>
            </p:nvPr>
          </p:nvGraphicFramePr>
          <p:xfrm>
            <a:off x="3314700" y="2824685"/>
            <a:ext cx="1873250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85" name="Equation" r:id="rId15" imgW="863600" imgH="241300" progId="Equation.3">
                    <p:embed/>
                  </p:oleObj>
                </mc:Choice>
                <mc:Fallback>
                  <p:oleObj name="Equation" r:id="rId15" imgW="8636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14700" y="2824685"/>
                          <a:ext cx="1873250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8633203"/>
                </p:ext>
              </p:extLst>
            </p:nvPr>
          </p:nvGraphicFramePr>
          <p:xfrm>
            <a:off x="6588224" y="1392957"/>
            <a:ext cx="1709738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86" name="Equation" r:id="rId17" imgW="787400" imgH="241300" progId="Equation.3">
                    <p:embed/>
                  </p:oleObj>
                </mc:Choice>
                <mc:Fallback>
                  <p:oleObj name="Equation" r:id="rId17" imgW="7874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588224" y="1392957"/>
                          <a:ext cx="1709738" cy="523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441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435280" cy="1143000"/>
          </a:xfrm>
        </p:spPr>
        <p:txBody>
          <a:bodyPr/>
          <a:lstStyle/>
          <a:p>
            <a:r>
              <a:rPr lang="en-US" sz="4000" b="1" u="sng" dirty="0" smtClean="0"/>
              <a:t>Gain due to Inherent Diversity:</a:t>
            </a:r>
            <a:br>
              <a:rPr lang="en-US" sz="4000" b="1" u="sng" dirty="0" smtClean="0"/>
            </a:br>
            <a:r>
              <a:rPr lang="en-US" sz="4000" dirty="0" smtClean="0"/>
              <a:t>Typicality of </a:t>
            </a:r>
            <a:r>
              <a:rPr lang="en-US" sz="3600" dirty="0" smtClean="0"/>
              <a:t>Random Constellation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6B0D-9A43-4647-9594-9D9105F885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337418" y="3023804"/>
            <a:ext cx="648000" cy="0"/>
          </a:xfrm>
          <a:prstGeom prst="line">
            <a:avLst/>
          </a:prstGeom>
          <a:solidFill>
            <a:srgbClr val="3B4DAD"/>
          </a:solidFill>
          <a:ln w="57150" cmpd="sng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6321643" y="3012632"/>
            <a:ext cx="471600" cy="0"/>
          </a:xfrm>
          <a:prstGeom prst="line">
            <a:avLst/>
          </a:prstGeom>
          <a:solidFill>
            <a:srgbClr val="3B4DAD"/>
          </a:solidFill>
          <a:ln w="57150" cmpd="sng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6168366" y="2276872"/>
            <a:ext cx="0" cy="575000"/>
          </a:xfrm>
          <a:prstGeom prst="line">
            <a:avLst/>
          </a:prstGeom>
          <a:solidFill>
            <a:srgbClr val="3B4DAD"/>
          </a:solidFill>
          <a:ln w="57150" cmpd="sng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606353"/>
              </p:ext>
            </p:extLst>
          </p:nvPr>
        </p:nvGraphicFramePr>
        <p:xfrm>
          <a:off x="5950992" y="2796608"/>
          <a:ext cx="4460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2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0992" y="2796608"/>
                        <a:ext cx="446088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55955"/>
              </p:ext>
            </p:extLst>
          </p:nvPr>
        </p:nvGraphicFramePr>
        <p:xfrm>
          <a:off x="6037040" y="1725439"/>
          <a:ext cx="342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3" name="Equation" r:id="rId5" imgW="127000" imgH="177800" progId="Equation.3">
                  <p:embed/>
                </p:oleObj>
              </mc:Choice>
              <mc:Fallback>
                <p:oleObj name="Equation" r:id="rId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7040" y="1725439"/>
                        <a:ext cx="3429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687190"/>
              </p:ext>
            </p:extLst>
          </p:nvPr>
        </p:nvGraphicFramePr>
        <p:xfrm>
          <a:off x="6804248" y="2780928"/>
          <a:ext cx="8540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4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4248" y="2780928"/>
                        <a:ext cx="8540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500768"/>
              </p:ext>
            </p:extLst>
          </p:nvPr>
        </p:nvGraphicFramePr>
        <p:xfrm>
          <a:off x="7585273" y="1644650"/>
          <a:ext cx="10191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5" name="Equation" r:id="rId9" imgW="469900" imgH="304800" progId="Equation.3">
                  <p:embed/>
                </p:oleObj>
              </mc:Choice>
              <mc:Fallback>
                <p:oleObj name="Equation" r:id="rId9" imgW="469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85273" y="1644650"/>
                        <a:ext cx="1019175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4365370" y="3030533"/>
            <a:ext cx="648000" cy="0"/>
          </a:xfrm>
          <a:prstGeom prst="line">
            <a:avLst/>
          </a:prstGeom>
          <a:solidFill>
            <a:srgbClr val="3B4DAD"/>
          </a:solidFill>
          <a:ln w="57150" cmpd="sng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5196318" y="2283601"/>
            <a:ext cx="0" cy="575000"/>
          </a:xfrm>
          <a:prstGeom prst="line">
            <a:avLst/>
          </a:prstGeom>
          <a:solidFill>
            <a:srgbClr val="3B4DAD"/>
          </a:solidFill>
          <a:ln w="57150" cmpd="sng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369059"/>
              </p:ext>
            </p:extLst>
          </p:nvPr>
        </p:nvGraphicFramePr>
        <p:xfrm>
          <a:off x="4978944" y="2803337"/>
          <a:ext cx="4460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6" name="Equation" r:id="rId11" imgW="165100" imgH="165100" progId="Equation.3">
                  <p:embed/>
                </p:oleObj>
              </mc:Choice>
              <mc:Fallback>
                <p:oleObj name="Equation" r:id="rId11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8944" y="2803337"/>
                        <a:ext cx="446088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4217"/>
              </p:ext>
            </p:extLst>
          </p:nvPr>
        </p:nvGraphicFramePr>
        <p:xfrm>
          <a:off x="4992984" y="1703388"/>
          <a:ext cx="4794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7" name="Equation" r:id="rId12" imgW="228600" imgH="279360" progId="Equation.3">
                  <p:embed/>
                </p:oleObj>
              </mc:Choice>
              <mc:Fallback>
                <p:oleObj name="Equation" r:id="rId12" imgW="2286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92984" y="1703388"/>
                        <a:ext cx="47942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loud 16"/>
          <p:cNvSpPr/>
          <p:nvPr/>
        </p:nvSpPr>
        <p:spPr>
          <a:xfrm>
            <a:off x="1781557" y="2276872"/>
            <a:ext cx="2635363" cy="1440160"/>
          </a:xfrm>
          <a:prstGeom prst="cloud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105458"/>
              </p:ext>
            </p:extLst>
          </p:nvPr>
        </p:nvGraphicFramePr>
        <p:xfrm>
          <a:off x="2343383" y="2428875"/>
          <a:ext cx="15033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8" name="Equation" r:id="rId14" imgW="685800" imgH="457200" progId="Equation.3">
                  <p:embed/>
                </p:oleObj>
              </mc:Choice>
              <mc:Fallback>
                <p:oleObj name="Equation" r:id="rId14" imgW="685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43383" y="2428875"/>
                        <a:ext cx="150336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0497" y="242088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m: Data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744513" y="3021920"/>
            <a:ext cx="972000" cy="0"/>
          </a:xfrm>
          <a:prstGeom prst="line">
            <a:avLst/>
          </a:prstGeom>
          <a:solidFill>
            <a:srgbClr val="3B4DAD"/>
          </a:solidFill>
          <a:ln w="57150" cmpd="sng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01789" y="175299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cs typeface="Times New Roman"/>
              </a:rPr>
              <a:t>AWGN:</a:t>
            </a:r>
            <a:endParaRPr lang="en-US" sz="2400" dirty="0">
              <a:latin typeface="+mn-lt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8489" y="1628800"/>
            <a:ext cx="279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Carrier of Energy E</a:t>
            </a:r>
            <a:endParaRPr lang="en-US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1608609" y="2132856"/>
            <a:ext cx="432048" cy="360040"/>
          </a:xfrm>
          <a:prstGeom prst="line">
            <a:avLst/>
          </a:prstGeom>
          <a:solidFill>
            <a:srgbClr val="3B4DAD"/>
          </a:solidFill>
          <a:ln w="57150" cmpd="sng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337418" y="3068960"/>
            <a:ext cx="216024" cy="584679"/>
          </a:xfrm>
          <a:custGeom>
            <a:avLst/>
            <a:gdLst>
              <a:gd name="connsiteX0" fmla="*/ 2035645 w 2222401"/>
              <a:gd name="connsiteY0" fmla="*/ 0 h 3006503"/>
              <a:gd name="connsiteX1" fmla="*/ 14 w 2222401"/>
              <a:gd name="connsiteY1" fmla="*/ 1736676 h 3006503"/>
              <a:gd name="connsiteX2" fmla="*/ 1998294 w 2222401"/>
              <a:gd name="connsiteY2" fmla="*/ 2913133 h 3006503"/>
              <a:gd name="connsiteX3" fmla="*/ 1998294 w 2222401"/>
              <a:gd name="connsiteY3" fmla="*/ 2913133 h 3006503"/>
              <a:gd name="connsiteX4" fmla="*/ 2222401 w 2222401"/>
              <a:gd name="connsiteY4" fmla="*/ 3006503 h 300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401" h="3006503">
                <a:moveTo>
                  <a:pt x="2035645" y="0"/>
                </a:moveTo>
                <a:cubicBezTo>
                  <a:pt x="1020942" y="625577"/>
                  <a:pt x="6239" y="1251154"/>
                  <a:pt x="14" y="1736676"/>
                </a:cubicBezTo>
                <a:cubicBezTo>
                  <a:pt x="-6211" y="2222198"/>
                  <a:pt x="1998294" y="2913133"/>
                  <a:pt x="1998294" y="2913133"/>
                </a:cubicBezTo>
                <a:lnTo>
                  <a:pt x="1998294" y="2913133"/>
                </a:lnTo>
                <a:lnTo>
                  <a:pt x="2222401" y="3006503"/>
                </a:lnTo>
              </a:path>
            </a:pathLst>
          </a:custGeom>
          <a:ln w="76200" cmpd="sng">
            <a:solidFill>
              <a:srgbClr val="0000FF">
                <a:alpha val="50000"/>
              </a:srgbClr>
            </a:solidFill>
            <a:prstDash val="solid"/>
            <a:tailEnd type="arrow" w="lg" len="sm"/>
          </a:ln>
          <a:effectLst/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14385291"/>
              </p:ext>
            </p:extLst>
          </p:nvPr>
        </p:nvGraphicFramePr>
        <p:xfrm>
          <a:off x="781050" y="4189413"/>
          <a:ext cx="7599363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9" name="Equation" r:id="rId16" imgW="4470120" imgH="1320480" progId="Equation.3">
                  <p:embed/>
                </p:oleObj>
              </mc:Choice>
              <mc:Fallback>
                <p:oleObj name="Equation" r:id="rId16" imgW="4470120" imgH="1320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4189413"/>
                        <a:ext cx="7599363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298311"/>
              </p:ext>
            </p:extLst>
          </p:nvPr>
        </p:nvGraphicFramePr>
        <p:xfrm>
          <a:off x="4963327" y="3581511"/>
          <a:ext cx="3659832" cy="614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0" name="Equation" r:id="rId18" imgW="1663560" imgH="279360" progId="Equation.3">
                  <p:embed/>
                </p:oleObj>
              </mc:Choice>
              <mc:Fallback>
                <p:oleObj name="Equation" r:id="rId18" imgW="166356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327" y="3581511"/>
                        <a:ext cx="3659832" cy="614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884457"/>
              </p:ext>
            </p:extLst>
          </p:nvPr>
        </p:nvGraphicFramePr>
        <p:xfrm>
          <a:off x="5436096" y="2535238"/>
          <a:ext cx="3349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1" name="Equation" r:id="rId20" imgW="139680" imgH="203040" progId="Equation.3">
                  <p:embed/>
                </p:oleObj>
              </mc:Choice>
              <mc:Fallback>
                <p:oleObj name="Equation" r:id="rId20" imgW="13968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535238"/>
                        <a:ext cx="3349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2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6509384"/>
              </p:ext>
            </p:extLst>
          </p:nvPr>
        </p:nvGraphicFramePr>
        <p:xfrm>
          <a:off x="1913062" y="1547664"/>
          <a:ext cx="5256212" cy="365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2" name="Equation" r:id="rId3" imgW="3390840" imgH="2361960" progId="Equation.3">
                  <p:embed/>
                </p:oleObj>
              </mc:Choice>
              <mc:Fallback>
                <p:oleObj name="Equation" r:id="rId3" imgW="3390840" imgH="236196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062" y="1547664"/>
                        <a:ext cx="5256212" cy="365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23528" y="404664"/>
            <a:ext cx="843528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Main Computational Tool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16758283"/>
              </p:ext>
            </p:extLst>
          </p:nvPr>
        </p:nvGraphicFramePr>
        <p:xfrm>
          <a:off x="2198688" y="5516563"/>
          <a:ext cx="46259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3" name="Equation" r:id="rId5" imgW="2984400" imgH="469800" progId="Equation.3">
                  <p:embed/>
                </p:oleObj>
              </mc:Choice>
              <mc:Fallback>
                <p:oleObj name="Equation" r:id="rId5" imgW="2984400" imgH="469800" progId="Equation.3">
                  <p:embed/>
                  <p:pic>
                    <p:nvPicPr>
                      <p:cNvPr id="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5516563"/>
                        <a:ext cx="462597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6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640" y="449362"/>
            <a:ext cx="8229600" cy="922114"/>
          </a:xfrm>
        </p:spPr>
        <p:txBody>
          <a:bodyPr/>
          <a:lstStyle/>
          <a:p>
            <a:r>
              <a:rPr lang="en-US" sz="3600" dirty="0" smtClean="0"/>
              <a:t>Main Conclusion of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525963"/>
          </a:xfrm>
        </p:spPr>
        <p:txBody>
          <a:bodyPr/>
          <a:lstStyle/>
          <a:p>
            <a:r>
              <a:rPr lang="en-US" dirty="0" smtClean="0"/>
              <a:t>Consider a slow Raleigh fading channel for which statistical </a:t>
            </a:r>
            <a:r>
              <a:rPr lang="en-US" dirty="0"/>
              <a:t>average of the fading gain </a:t>
            </a:r>
            <a:r>
              <a:rPr lang="en-US" dirty="0" smtClean="0"/>
              <a:t>per receive antenna is one.</a:t>
            </a:r>
          </a:p>
          <a:p>
            <a:pPr lvl="1"/>
            <a:r>
              <a:rPr lang="en-US" dirty="0" smtClean="0"/>
              <a:t>Using a single TX and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dirty="0" smtClean="0"/>
              <a:t> RX antennas over such channel, mutual information averaged over different realizations of a constellation with </a:t>
            </a:r>
            <a:r>
              <a:rPr lang="en-US" i="1" dirty="0" smtClean="0">
                <a:latin typeface="Times New Roman"/>
                <a:cs typeface="Times New Roman"/>
              </a:rPr>
              <a:t>L </a:t>
            </a:r>
            <a:r>
              <a:rPr lang="en-US" dirty="0" smtClean="0"/>
              <a:t>points approaches the capacity of </a:t>
            </a:r>
            <a:r>
              <a:rPr lang="en-US" i="1" dirty="0" smtClean="0">
                <a:latin typeface="Times New Roman"/>
                <a:cs typeface="Times New Roman"/>
              </a:rPr>
              <a:t>2Q</a:t>
            </a:r>
            <a:r>
              <a:rPr lang="en-US" dirty="0" smtClean="0"/>
              <a:t> parallel AWGN channels, each with unit energy, 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6B0D-9A43-4647-9594-9D9105F8855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3989339"/>
              </p:ext>
            </p:extLst>
          </p:nvPr>
        </p:nvGraphicFramePr>
        <p:xfrm>
          <a:off x="6204421" y="5201890"/>
          <a:ext cx="10318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7" name="Equation" r:id="rId3" imgW="508000" imgH="190500" progId="Equation.3">
                  <p:embed/>
                </p:oleObj>
              </mc:Choice>
              <mc:Fallback>
                <p:oleObj name="Equation" r:id="rId3" imgW="508000" imgH="190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421" y="5201890"/>
                        <a:ext cx="10318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343488"/>
              </p:ext>
            </p:extLst>
          </p:nvPr>
        </p:nvGraphicFramePr>
        <p:xfrm>
          <a:off x="4860032" y="584795"/>
          <a:ext cx="320833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8" name="Equation" r:id="rId5" imgW="2070000" imgH="469800" progId="Equation.3">
                  <p:embed/>
                </p:oleObj>
              </mc:Choice>
              <mc:Fallback>
                <p:oleObj name="Equation" r:id="rId5" imgW="2070000" imgH="4698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84795"/>
                        <a:ext cx="320833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4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404664"/>
            <a:ext cx="843528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Accuracy of the Computational Tool and its Simplified Version in Non-asymptotic Situations</a:t>
            </a:r>
            <a:endParaRPr lang="en-US" sz="3200" dirty="0"/>
          </a:p>
        </p:txBody>
      </p:sp>
      <p:pic>
        <p:nvPicPr>
          <p:cNvPr id="4" name="Picture 3" descr="mutual information2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210"/>
            <a:ext cx="9144000" cy="5010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2204864"/>
            <a:ext cx="3212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L=256, Q=1 (SISO) 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6207695"/>
            <a:ext cx="8328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SNR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40568" y="3615407"/>
            <a:ext cx="2738200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Mutual Information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2492896"/>
            <a:ext cx="1904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Simulation of the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actual average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140968"/>
            <a:ext cx="1968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 of the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analytical bound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7045" y="2996952"/>
            <a:ext cx="1185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Simplified </a:t>
            </a:r>
          </a:p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analytical </a:t>
            </a:r>
          </a:p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bound</a:t>
            </a:r>
          </a:p>
        </p:txBody>
      </p:sp>
    </p:spTree>
    <p:extLst>
      <p:ext uri="{BB962C8B-B14F-4D97-AF65-F5344CB8AC3E}">
        <p14:creationId xmlns:p14="http://schemas.microsoft.com/office/powerpoint/2010/main" val="10292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accent6"/>
          </a:solidFill>
          <a:headEnd type="none" w="lg" len="lg"/>
          <a:tailEnd type="arrow" w="lg" len="lg"/>
        </a:ln>
        <a:effectLst/>
        <a:scene3d>
          <a:camera prst="orthographicFront">
            <a:rot lat="0" lon="0" rev="19800000"/>
          </a:camera>
          <a:lightRig rig="threePt" dir="t"/>
        </a:scene3d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94899</TotalTime>
  <Words>659</Words>
  <Application>Microsoft Office PowerPoint</Application>
  <PresentationFormat>On-screen Show (4:3)</PresentationFormat>
  <Paragraphs>148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Media-based  vs. (legacy) Source-based  </vt:lpstr>
      <vt:lpstr>PowerPoint Presentation</vt:lpstr>
      <vt:lpstr>Media-based: Signaling Scheme</vt:lpstr>
      <vt:lpstr>Media-based: Rate</vt:lpstr>
      <vt:lpstr>Gain due to Inherent Diversity: Typicality of Random Constellation</vt:lpstr>
      <vt:lpstr>PowerPoint Presentation</vt:lpstr>
      <vt:lpstr>Main Conclusion of </vt:lpstr>
      <vt:lpstr>PowerPoint Presentation</vt:lpstr>
      <vt:lpstr>Main Benefit: Inherent Diversity in A Single Constellation</vt:lpstr>
      <vt:lpstr>Media-based vs. Source-based</vt:lpstr>
      <vt:lpstr>Media-based vs. Legacy Systems:  Effective Dimensionality </vt:lpstr>
      <vt:lpstr>Selection Gain</vt:lpstr>
      <vt:lpstr>Media-based vs. Legacy Systems:  Slope of Rate vs. SNR (dB) at SNR=0 </vt:lpstr>
      <vt:lpstr>Comparison with Ergodic Capacity</vt:lpstr>
      <vt:lpstr>Comparison with Outage Capacity</vt:lpstr>
      <vt:lpstr>PowerPoint Presentation</vt:lpstr>
    </vt:vector>
  </TitlesOfParts>
  <Company>University of Waterloo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Site Licence</dc:creator>
  <cp:lastModifiedBy>Amir K. Khandani</cp:lastModifiedBy>
  <cp:revision>2530</cp:revision>
  <cp:lastPrinted>2012-07-21T14:11:17Z</cp:lastPrinted>
  <dcterms:created xsi:type="dcterms:W3CDTF">2009-05-07T23:20:46Z</dcterms:created>
  <dcterms:modified xsi:type="dcterms:W3CDTF">2014-08-19T16:17:10Z</dcterms:modified>
</cp:coreProperties>
</file>