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658" r:id="rId2"/>
    <p:sldId id="760" r:id="rId3"/>
    <p:sldId id="699" r:id="rId4"/>
    <p:sldId id="709" r:id="rId5"/>
    <p:sldId id="717" r:id="rId6"/>
    <p:sldId id="731" r:id="rId7"/>
    <p:sldId id="716" r:id="rId8"/>
    <p:sldId id="700" r:id="rId9"/>
    <p:sldId id="714" r:id="rId10"/>
    <p:sldId id="718" r:id="rId11"/>
    <p:sldId id="708" r:id="rId12"/>
    <p:sldId id="702" r:id="rId13"/>
    <p:sldId id="703" r:id="rId14"/>
    <p:sldId id="704" r:id="rId15"/>
    <p:sldId id="737" r:id="rId16"/>
    <p:sldId id="747" r:id="rId17"/>
    <p:sldId id="753" r:id="rId18"/>
    <p:sldId id="754" r:id="rId19"/>
    <p:sldId id="705" r:id="rId20"/>
    <p:sldId id="710" r:id="rId21"/>
    <p:sldId id="759" r:id="rId22"/>
    <p:sldId id="758" r:id="rId23"/>
    <p:sldId id="761" r:id="rId24"/>
    <p:sldId id="762" r:id="rId25"/>
    <p:sldId id="763" r:id="rId26"/>
    <p:sldId id="764" r:id="rId27"/>
    <p:sldId id="765" r:id="rId28"/>
    <p:sldId id="766" r:id="rId29"/>
    <p:sldId id="767" r:id="rId30"/>
    <p:sldId id="479"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3B4DAD"/>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803" autoAdjust="0"/>
  </p:normalViewPr>
  <p:slideViewPr>
    <p:cSldViewPr>
      <p:cViewPr>
        <p:scale>
          <a:sx n="103" d="100"/>
          <a:sy n="103" d="100"/>
        </p:scale>
        <p:origin x="-3304" y="-106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224"/>
    </p:cViewPr>
  </p:sorterViewPr>
  <p:notesViewPr>
    <p:cSldViewPr>
      <p:cViewPr varScale="1">
        <p:scale>
          <a:sx n="39" d="100"/>
          <a:sy n="39" d="100"/>
        </p:scale>
        <p:origin x="-2184"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image" Target="../media/image33.emf"/><Relationship Id="rId1" Type="http://schemas.openxmlformats.org/officeDocument/2006/relationships/image" Target="../media/image22.emf"/><Relationship Id="rId2" Type="http://schemas.openxmlformats.org/officeDocument/2006/relationships/image" Target="../media/image23.emf"/><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0"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1" Type="http://schemas.openxmlformats.org/officeDocument/2006/relationships/image" Target="../media/image34.emf"/><Relationship Id="rId2"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image" Target="../media/image41.emf"/><Relationship Id="rId2"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12.emf"/><Relationship Id="rId7" Type="http://schemas.openxmlformats.org/officeDocument/2006/relationships/image" Target="../media/image51.emf"/><Relationship Id="rId8" Type="http://schemas.openxmlformats.org/officeDocument/2006/relationships/image" Target="../media/image52.emf"/><Relationship Id="rId1" Type="http://schemas.openxmlformats.org/officeDocument/2006/relationships/image" Target="../media/image13.emf"/><Relationship Id="rId2"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1" Type="http://schemas.openxmlformats.org/officeDocument/2006/relationships/image" Target="../media/image56.emf"/><Relationship Id="rId2"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89204" tIns="44601" rIns="89204" bIns="44601"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89204" tIns="44601" rIns="89204" bIns="44601" rtlCol="0"/>
          <a:lstStyle>
            <a:lvl1pPr algn="r">
              <a:defRPr sz="1200"/>
            </a:lvl1pPr>
          </a:lstStyle>
          <a:p>
            <a:fld id="{678ADD00-AD65-4B4A-A900-BCBC9F3441B9}" type="datetimeFigureOut">
              <a:rPr lang="en-US" smtClean="0"/>
              <a:pPr/>
              <a:t>2012-08-26</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lIns="89204" tIns="44601" rIns="89204" bIns="44601"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89204" tIns="44601" rIns="89204" bIns="44601" rtlCol="0" anchor="b"/>
          <a:lstStyle>
            <a:lvl1pPr algn="r">
              <a:defRPr sz="1200"/>
            </a:lvl1pPr>
          </a:lstStyle>
          <a:p>
            <a:fld id="{2648B6F9-69EE-2E4D-8FAF-6D50FAFD96C5}" type="slidenum">
              <a:rPr lang="en-US" smtClean="0"/>
              <a:pPr/>
              <a:t>‹#›</a:t>
            </a:fld>
            <a:endParaRPr lang="en-US"/>
          </a:p>
        </p:txBody>
      </p:sp>
    </p:spTree>
    <p:extLst>
      <p:ext uri="{BB962C8B-B14F-4D97-AF65-F5344CB8AC3E}">
        <p14:creationId xmlns:p14="http://schemas.microsoft.com/office/powerpoint/2010/main" val="1291788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4297" tIns="47149" rIns="94297" bIns="47149"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wrap="square" lIns="94297" tIns="47149" rIns="94297" bIns="47149" numCol="1" anchor="t" anchorCtr="0" compatLnSpc="1">
            <a:prstTxWarp prst="textNoShape">
              <a:avLst/>
            </a:prstTxWarp>
          </a:bodyPr>
          <a:lstStyle>
            <a:lvl1pPr algn="r">
              <a:defRPr sz="1300">
                <a:latin typeface="Calibri" pitchFamily="34" charset="0"/>
              </a:defRPr>
            </a:lvl1pPr>
          </a:lstStyle>
          <a:p>
            <a:fld id="{CFE43026-0D3F-4497-9A49-06514E2722FF}" type="datetimeFigureOut">
              <a:rPr lang="en-US"/>
              <a:pPr/>
              <a:t>2012-08-26</a:t>
            </a:fld>
            <a:endParaRPr lang="en-US"/>
          </a:p>
        </p:txBody>
      </p:sp>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4297" tIns="47149" rIns="94297" bIns="47149" rtlCol="0" anchor="ctr"/>
          <a:lstStyle/>
          <a:p>
            <a:pPr lvl="0"/>
            <a:endParaRPr lang="en-US" noProof="0" smtClean="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4297" tIns="47149" rIns="94297" bIns="471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lIns="94297" tIns="47149" rIns="94297" bIns="47149"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wrap="square" lIns="94297" tIns="47149" rIns="94297" bIns="47149" numCol="1" anchor="b" anchorCtr="0" compatLnSpc="1">
            <a:prstTxWarp prst="textNoShape">
              <a:avLst/>
            </a:prstTxWarp>
          </a:bodyPr>
          <a:lstStyle>
            <a:lvl1pPr algn="r">
              <a:defRPr sz="1300">
                <a:latin typeface="Calibri" pitchFamily="34" charset="0"/>
              </a:defRPr>
            </a:lvl1pPr>
          </a:lstStyle>
          <a:p>
            <a:fld id="{F0A8E8B0-1085-4C2F-B0C7-367770DD9D6C}" type="slidenum">
              <a:rPr lang="en-US"/>
              <a:pPr/>
              <a:t>‹#›</a:t>
            </a:fld>
            <a:endParaRPr lang="en-US"/>
          </a:p>
        </p:txBody>
      </p:sp>
    </p:spTree>
    <p:extLst>
      <p:ext uri="{BB962C8B-B14F-4D97-AF65-F5344CB8AC3E}">
        <p14:creationId xmlns:p14="http://schemas.microsoft.com/office/powerpoint/2010/main" val="2593412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24776" indent="-278760" eaLnBrk="0" hangingPunct="0">
              <a:defRPr sz="2300">
                <a:solidFill>
                  <a:schemeClr val="tx1"/>
                </a:solidFill>
                <a:latin typeface="Arial" pitchFamily="34" charset="0"/>
                <a:ea typeface="ＭＳ Ｐゴシック" pitchFamily="34" charset="-128"/>
              </a:defRPr>
            </a:lvl2pPr>
            <a:lvl3pPr marL="1115041" indent="-223009" eaLnBrk="0" hangingPunct="0">
              <a:defRPr sz="2300">
                <a:solidFill>
                  <a:schemeClr val="tx1"/>
                </a:solidFill>
                <a:latin typeface="Arial" pitchFamily="34" charset="0"/>
                <a:ea typeface="ＭＳ Ｐゴシック" pitchFamily="34" charset="-128"/>
              </a:defRPr>
            </a:lvl3pPr>
            <a:lvl4pPr marL="1561057" indent="-223009" eaLnBrk="0" hangingPunct="0">
              <a:defRPr sz="2300">
                <a:solidFill>
                  <a:schemeClr val="tx1"/>
                </a:solidFill>
                <a:latin typeface="Arial" pitchFamily="34" charset="0"/>
                <a:ea typeface="ＭＳ Ｐゴシック" pitchFamily="34" charset="-128"/>
              </a:defRPr>
            </a:lvl4pPr>
            <a:lvl5pPr marL="2007073" indent="-223009" eaLnBrk="0" hangingPunct="0">
              <a:defRPr sz="2300">
                <a:solidFill>
                  <a:schemeClr val="tx1"/>
                </a:solidFill>
                <a:latin typeface="Arial" pitchFamily="34" charset="0"/>
                <a:ea typeface="ＭＳ Ｐゴシック" pitchFamily="34" charset="-128"/>
              </a:defRPr>
            </a:lvl5pPr>
            <a:lvl6pPr marL="2453089" indent="-223009"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99105" indent="-223009"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45121" indent="-223009"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91137" indent="-223009"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B4D249FD-0476-4FE7-A14A-FA2FE1E45911}" type="slidenum">
              <a:rPr lang="en-US" sz="1300">
                <a:solidFill>
                  <a:prstClr val="black"/>
                </a:solidFill>
                <a:latin typeface="Calibri" pitchFamily="34" charset="0"/>
              </a:rPr>
              <a:pPr eaLnBrk="1" hangingPunct="1"/>
              <a:t>1</a:t>
            </a:fld>
            <a:endParaRPr lang="en-US" sz="13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5F4D92F-E200-2B42-81D0-D7F3D8D9529D}" type="datetime1">
              <a:rPr lang="en-CA" smtClean="0"/>
              <a:t>2012-08-26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1852CD-9162-4854-9AC4-31784CBE674C}" type="slidenum">
              <a:rPr lang="en-US"/>
              <a:pPr/>
              <a:t>‹#›</a:t>
            </a:fld>
            <a:endParaRPr lang="en-US"/>
          </a:p>
        </p:txBody>
      </p:sp>
    </p:spTree>
    <p:extLst>
      <p:ext uri="{BB962C8B-B14F-4D97-AF65-F5344CB8AC3E}">
        <p14:creationId xmlns:p14="http://schemas.microsoft.com/office/powerpoint/2010/main" val="118760284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C92C97-66EB-3447-9968-F0FA87B59213}" type="datetime1">
              <a:rPr lang="en-CA" smtClean="0"/>
              <a:t>2012-08-26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D3B9D7-FCD6-4CFD-ABD1-0EA5D30AB029}" type="slidenum">
              <a:rPr lang="en-US"/>
              <a:pPr/>
              <a:t>‹#›</a:t>
            </a:fld>
            <a:endParaRPr lang="en-US"/>
          </a:p>
        </p:txBody>
      </p:sp>
    </p:spTree>
    <p:extLst>
      <p:ext uri="{BB962C8B-B14F-4D97-AF65-F5344CB8AC3E}">
        <p14:creationId xmlns:p14="http://schemas.microsoft.com/office/powerpoint/2010/main" val="169565135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58DA48-5DAE-054A-9438-569855B135EC}" type="datetime1">
              <a:rPr lang="en-CA" smtClean="0"/>
              <a:t>2012-08-26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BCB1FF-C2D1-4153-B244-B77F2801C13B}" type="slidenum">
              <a:rPr lang="en-US"/>
              <a:pPr/>
              <a:t>‹#›</a:t>
            </a:fld>
            <a:endParaRPr lang="en-US"/>
          </a:p>
        </p:txBody>
      </p:sp>
    </p:spTree>
    <p:extLst>
      <p:ext uri="{BB962C8B-B14F-4D97-AF65-F5344CB8AC3E}">
        <p14:creationId xmlns:p14="http://schemas.microsoft.com/office/powerpoint/2010/main" val="421325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76DDB2-BDB5-A34A-8855-4AEAB0EA4059}" type="datetime1">
              <a:rPr lang="en-CA" smtClean="0"/>
              <a:t>2012-08-26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76456" y="6510574"/>
            <a:ext cx="496953" cy="347426"/>
          </a:xfrm>
        </p:spPr>
        <p:txBody>
          <a:bodyPr/>
          <a:lstStyle>
            <a:lvl1pPr>
              <a:defRPr sz="1400" baseline="0"/>
            </a:lvl1pPr>
          </a:lstStyle>
          <a:p>
            <a:fld id="{995B6B0D-9A43-4647-9594-9D9105F8855F}" type="slidenum">
              <a:rPr lang="en-US" smtClean="0"/>
              <a:pPr/>
              <a:t>‹#›</a:t>
            </a:fld>
            <a:endParaRPr lang="en-US" dirty="0"/>
          </a:p>
        </p:txBody>
      </p:sp>
      <p:sp>
        <p:nvSpPr>
          <p:cNvPr id="7" name="TextBox 6"/>
          <p:cNvSpPr txBox="1"/>
          <p:nvPr userDrawn="1"/>
        </p:nvSpPr>
        <p:spPr>
          <a:xfrm>
            <a:off x="0" y="6577607"/>
            <a:ext cx="3058594" cy="307777"/>
          </a:xfrm>
          <a:prstGeom prst="rect">
            <a:avLst/>
          </a:prstGeom>
          <a:noFill/>
        </p:spPr>
        <p:txBody>
          <a:bodyPr wrap="none" rtlCol="0">
            <a:spAutoFit/>
          </a:bodyPr>
          <a:lstStyle/>
          <a:p>
            <a:r>
              <a:rPr lang="en-US" sz="1400" b="0" i="1" baseline="0" dirty="0" smtClean="0"/>
              <a:t>Copyright © 2012 by A. K. </a:t>
            </a:r>
            <a:r>
              <a:rPr lang="en-US" sz="1400" b="0" i="1" baseline="0" dirty="0" err="1" smtClean="0"/>
              <a:t>Khandani</a:t>
            </a:r>
            <a:endParaRPr lang="en-US" sz="1400" b="0" i="1" baseline="0" dirty="0"/>
          </a:p>
        </p:txBody>
      </p:sp>
    </p:spTree>
    <p:extLst>
      <p:ext uri="{BB962C8B-B14F-4D97-AF65-F5344CB8AC3E}">
        <p14:creationId xmlns:p14="http://schemas.microsoft.com/office/powerpoint/2010/main" val="266646090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E412E61-3AEE-B445-AFEF-01609F959A9E}" type="datetime1">
              <a:rPr lang="en-CA" smtClean="0"/>
              <a:t>2012-08-26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F240DF-6AF2-4C2D-BD2E-13687F1AFB3C}" type="slidenum">
              <a:rPr lang="en-US"/>
              <a:pPr/>
              <a:t>‹#›</a:t>
            </a:fld>
            <a:endParaRPr lang="en-US"/>
          </a:p>
        </p:txBody>
      </p:sp>
    </p:spTree>
    <p:extLst>
      <p:ext uri="{BB962C8B-B14F-4D97-AF65-F5344CB8AC3E}">
        <p14:creationId xmlns:p14="http://schemas.microsoft.com/office/powerpoint/2010/main" val="16834563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B86CF7F-8A33-204C-822F-8E9510169B46}" type="datetime1">
              <a:rPr lang="en-CA" smtClean="0"/>
              <a:t>2012-08-26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CA27D2-336D-4765-AA86-DED21BC48D54}" type="slidenum">
              <a:rPr lang="en-US"/>
              <a:pPr/>
              <a:t>‹#›</a:t>
            </a:fld>
            <a:endParaRPr lang="en-US"/>
          </a:p>
        </p:txBody>
      </p:sp>
    </p:spTree>
    <p:extLst>
      <p:ext uri="{BB962C8B-B14F-4D97-AF65-F5344CB8AC3E}">
        <p14:creationId xmlns:p14="http://schemas.microsoft.com/office/powerpoint/2010/main" val="420264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590065B-5DBF-8C47-B8D0-3CEBCA5A46DC}" type="datetime1">
              <a:rPr lang="en-CA" smtClean="0"/>
              <a:t>2012-08-26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6CB0566-2FF2-42A3-A9A3-F7C4A4071113}" type="slidenum">
              <a:rPr lang="en-US"/>
              <a:pPr/>
              <a:t>‹#›</a:t>
            </a:fld>
            <a:endParaRPr lang="en-US"/>
          </a:p>
        </p:txBody>
      </p:sp>
    </p:spTree>
    <p:extLst>
      <p:ext uri="{BB962C8B-B14F-4D97-AF65-F5344CB8AC3E}">
        <p14:creationId xmlns:p14="http://schemas.microsoft.com/office/powerpoint/2010/main" val="195573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E3764E2-11D1-D643-9D6B-588D9E75DEA8}" type="datetime1">
              <a:rPr lang="en-CA" smtClean="0"/>
              <a:t>2012-08-26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FC4C6D7-1602-408D-AFE2-F6E8F36D30BA}" type="slidenum">
              <a:rPr lang="en-US"/>
              <a:pPr/>
              <a:t>‹#›</a:t>
            </a:fld>
            <a:endParaRPr lang="en-US"/>
          </a:p>
        </p:txBody>
      </p:sp>
    </p:spTree>
    <p:extLst>
      <p:ext uri="{BB962C8B-B14F-4D97-AF65-F5344CB8AC3E}">
        <p14:creationId xmlns:p14="http://schemas.microsoft.com/office/powerpoint/2010/main" val="422041120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58EB9D2-06D4-2E43-AEEE-7C49949255B5}" type="datetime1">
              <a:rPr lang="en-CA" smtClean="0"/>
              <a:t>2012-08-26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F6C849-C8BB-4737-8129-32DE08DBFA53}" type="slidenum">
              <a:rPr lang="en-US"/>
              <a:pPr/>
              <a:t>‹#›</a:t>
            </a:fld>
            <a:endParaRPr lang="en-US"/>
          </a:p>
        </p:txBody>
      </p:sp>
    </p:spTree>
    <p:extLst>
      <p:ext uri="{BB962C8B-B14F-4D97-AF65-F5344CB8AC3E}">
        <p14:creationId xmlns:p14="http://schemas.microsoft.com/office/powerpoint/2010/main" val="25731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6FC67BD-6207-524C-BA13-CDAE1AE74848}" type="datetime1">
              <a:rPr lang="en-CA" smtClean="0"/>
              <a:t>2012-08-26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F343490-1F6A-4F82-BEDC-01DBFC05B8C3}" type="slidenum">
              <a:rPr lang="en-US"/>
              <a:pPr/>
              <a:t>‹#›</a:t>
            </a:fld>
            <a:endParaRPr lang="en-US"/>
          </a:p>
        </p:txBody>
      </p:sp>
    </p:spTree>
    <p:extLst>
      <p:ext uri="{BB962C8B-B14F-4D97-AF65-F5344CB8AC3E}">
        <p14:creationId xmlns:p14="http://schemas.microsoft.com/office/powerpoint/2010/main" val="369077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CFB38A-DD6E-354A-AE18-FBB76B0AA56F}" type="datetime1">
              <a:rPr lang="en-CA" smtClean="0"/>
              <a:t>2012-08-26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8595E9-A645-4959-A1BD-DC4F2BA43529}" type="slidenum">
              <a:rPr lang="en-US"/>
              <a:pPr/>
              <a:t>‹#›</a:t>
            </a:fld>
            <a:endParaRPr lang="en-US"/>
          </a:p>
        </p:txBody>
      </p:sp>
    </p:spTree>
    <p:extLst>
      <p:ext uri="{BB962C8B-B14F-4D97-AF65-F5344CB8AC3E}">
        <p14:creationId xmlns:p14="http://schemas.microsoft.com/office/powerpoint/2010/main" val="361164985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EB5CBBC-0622-C047-9DAD-C32A37F64543}" type="datetime1">
              <a:rPr lang="en-CA" smtClean="0"/>
              <a:t>2012-08-26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503031" y="34841"/>
            <a:ext cx="640969" cy="260648"/>
          </a:xfrm>
          <a:prstGeom prst="rect">
            <a:avLst/>
          </a:prstGeom>
        </p:spPr>
        <p:txBody>
          <a:bodyPr vert="horz" wrap="square" lIns="91440" tIns="45720" rIns="91440" bIns="45720" numCol="1" anchor="ctr" anchorCtr="0" compatLnSpc="1">
            <a:prstTxWarp prst="textNoShape">
              <a:avLst/>
            </a:prstTxWarp>
          </a:bodyPr>
          <a:lstStyle>
            <a:lvl1pPr algn="r">
              <a:defRPr sz="1800" b="0" i="0" u="heavy">
                <a:solidFill>
                  <a:schemeClr val="tx1"/>
                </a:solidFill>
                <a:uFill>
                  <a:solidFill>
                    <a:schemeClr val="tx1"/>
                  </a:solidFill>
                </a:uFill>
                <a:latin typeface="Calibri" pitchFamily="34" charset="0"/>
              </a:defRPr>
            </a:lvl1pPr>
          </a:lstStyle>
          <a:p>
            <a:fld id="{71580E69-FE08-464D-ABEA-D5049650ED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hyperlink" Target="mailto:khandani@uwaterloo.c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1.emf"/><Relationship Id="rId5" Type="http://schemas.openxmlformats.org/officeDocument/2006/relationships/oleObject" Target="../embeddings/oleObject32.bin"/><Relationship Id="rId6" Type="http://schemas.openxmlformats.org/officeDocument/2006/relationships/image" Target="../media/image42.emf"/><Relationship Id="rId7" Type="http://schemas.openxmlformats.org/officeDocument/2006/relationships/oleObject" Target="../embeddings/oleObject33.bin"/><Relationship Id="rId8" Type="http://schemas.openxmlformats.org/officeDocument/2006/relationships/image" Target="../media/image43.emf"/><Relationship Id="rId9" Type="http://schemas.openxmlformats.org/officeDocument/2006/relationships/oleObject" Target="../embeddings/oleObject34.bin"/><Relationship Id="rId10" Type="http://schemas.openxmlformats.org/officeDocument/2006/relationships/image" Target="../media/image4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oleObject" Target="../embeddings/oleObject40.bin"/><Relationship Id="rId13" Type="http://schemas.openxmlformats.org/officeDocument/2006/relationships/image" Target="../media/image50.emf"/><Relationship Id="rId14" Type="http://schemas.openxmlformats.org/officeDocument/2006/relationships/oleObject" Target="../embeddings/oleObject41.bin"/><Relationship Id="rId15" Type="http://schemas.openxmlformats.org/officeDocument/2006/relationships/image" Target="../media/image12.emf"/><Relationship Id="rId16" Type="http://schemas.openxmlformats.org/officeDocument/2006/relationships/oleObject" Target="../embeddings/oleObject42.bin"/><Relationship Id="rId17" Type="http://schemas.openxmlformats.org/officeDocument/2006/relationships/image" Target="../media/image51.emf"/><Relationship Id="rId18" Type="http://schemas.openxmlformats.org/officeDocument/2006/relationships/oleObject" Target="../embeddings/oleObject43.bin"/><Relationship Id="rId19" Type="http://schemas.openxmlformats.org/officeDocument/2006/relationships/image" Target="../media/image5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13.emf"/><Relationship Id="rId5" Type="http://schemas.openxmlformats.org/officeDocument/2006/relationships/oleObject" Target="../embeddings/oleObject36.bin"/><Relationship Id="rId6" Type="http://schemas.openxmlformats.org/officeDocument/2006/relationships/image" Target="../media/image14.emf"/><Relationship Id="rId7" Type="http://schemas.openxmlformats.org/officeDocument/2006/relationships/oleObject" Target="../embeddings/oleObject37.bin"/><Relationship Id="rId8" Type="http://schemas.openxmlformats.org/officeDocument/2006/relationships/image" Target="../media/image48.emf"/><Relationship Id="rId9" Type="http://schemas.openxmlformats.org/officeDocument/2006/relationships/oleObject" Target="../embeddings/oleObject38.bin"/><Relationship Id="rId10"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53.emf"/><Relationship Id="rId5" Type="http://schemas.openxmlformats.org/officeDocument/2006/relationships/oleObject" Target="../embeddings/oleObject45.bin"/><Relationship Id="rId6" Type="http://schemas.openxmlformats.org/officeDocument/2006/relationships/image" Target="../media/image5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3" Type="http://schemas.openxmlformats.org/officeDocument/2006/relationships/image" Target="../media/image66.png"/><Relationship Id="rId14" Type="http://schemas.openxmlformats.org/officeDocument/2006/relationships/image" Target="../media/image67.png"/><Relationship Id="rId15" Type="http://schemas.openxmlformats.org/officeDocument/2006/relationships/oleObject" Target="../embeddings/oleObject48.bin"/><Relationship Id="rId16" Type="http://schemas.openxmlformats.org/officeDocument/2006/relationships/image" Target="../media/image58.emf"/><Relationship Id="rId17" Type="http://schemas.openxmlformats.org/officeDocument/2006/relationships/oleObject" Target="../embeddings/oleObject49.bin"/><Relationship Id="rId18" Type="http://schemas.openxmlformats.org/officeDocument/2006/relationships/image" Target="../media/image59.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56.emf"/><Relationship Id="rId5" Type="http://schemas.openxmlformats.org/officeDocument/2006/relationships/image" Target="../media/image60.png"/><Relationship Id="rId6" Type="http://schemas.openxmlformats.org/officeDocument/2006/relationships/oleObject" Target="../embeddings/oleObject47.bin"/><Relationship Id="rId7" Type="http://schemas.openxmlformats.org/officeDocument/2006/relationships/image" Target="../media/image57.emf"/><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68.emf"/><Relationship Id="rId5" Type="http://schemas.openxmlformats.org/officeDocument/2006/relationships/oleObject" Target="../embeddings/oleObject51.bin"/><Relationship Id="rId6" Type="http://schemas.openxmlformats.org/officeDocument/2006/relationships/image" Target="../media/image69.emf"/><Relationship Id="rId7" Type="http://schemas.openxmlformats.org/officeDocument/2006/relationships/oleObject" Target="../embeddings/oleObject52.bin"/><Relationship Id="rId8" Type="http://schemas.openxmlformats.org/officeDocument/2006/relationships/image" Target="../media/image70.emf"/><Relationship Id="rId9" Type="http://schemas.openxmlformats.org/officeDocument/2006/relationships/image" Target="../media/image71.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t.uwaterloo.ca/2wa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hyperlink" Target="mailto:khandani@uwaterloo.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image" Target="../media/image20.emf"/><Relationship Id="rId21" Type="http://schemas.openxmlformats.org/officeDocument/2006/relationships/oleObject" Target="../embeddings/oleObject11.bin"/><Relationship Id="rId22" Type="http://schemas.openxmlformats.org/officeDocument/2006/relationships/image" Target="../media/image21.emf"/><Relationship Id="rId10" Type="http://schemas.openxmlformats.org/officeDocument/2006/relationships/image" Target="../media/image15.emf"/><Relationship Id="rId11" Type="http://schemas.openxmlformats.org/officeDocument/2006/relationships/oleObject" Target="../embeddings/oleObject6.bin"/><Relationship Id="rId12" Type="http://schemas.openxmlformats.org/officeDocument/2006/relationships/image" Target="../media/image16.emf"/><Relationship Id="rId13" Type="http://schemas.openxmlformats.org/officeDocument/2006/relationships/oleObject" Target="../embeddings/oleObject7.bin"/><Relationship Id="rId14" Type="http://schemas.openxmlformats.org/officeDocument/2006/relationships/image" Target="../media/image17.emf"/><Relationship Id="rId15" Type="http://schemas.openxmlformats.org/officeDocument/2006/relationships/oleObject" Target="../embeddings/oleObject8.bin"/><Relationship Id="rId16" Type="http://schemas.openxmlformats.org/officeDocument/2006/relationships/image" Target="../media/image18.emf"/><Relationship Id="rId17" Type="http://schemas.openxmlformats.org/officeDocument/2006/relationships/oleObject" Target="../embeddings/oleObject9.bin"/><Relationship Id="rId18" Type="http://schemas.openxmlformats.org/officeDocument/2006/relationships/image" Target="../media/image19.emf"/><Relationship Id="rId19"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12.emf"/><Relationship Id="rId5" Type="http://schemas.openxmlformats.org/officeDocument/2006/relationships/oleObject" Target="../embeddings/oleObject3.bin"/><Relationship Id="rId6" Type="http://schemas.openxmlformats.org/officeDocument/2006/relationships/image" Target="../media/image13.emf"/><Relationship Id="rId7" Type="http://schemas.openxmlformats.org/officeDocument/2006/relationships/oleObject" Target="../embeddings/oleObject4.bin"/><Relationship Id="rId8"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30.emf"/><Relationship Id="rId21" Type="http://schemas.openxmlformats.org/officeDocument/2006/relationships/oleObject" Target="../embeddings/oleObject21.bin"/><Relationship Id="rId22" Type="http://schemas.openxmlformats.org/officeDocument/2006/relationships/image" Target="../media/image31.emf"/><Relationship Id="rId23" Type="http://schemas.openxmlformats.org/officeDocument/2006/relationships/oleObject" Target="../embeddings/oleObject22.bin"/><Relationship Id="rId24" Type="http://schemas.openxmlformats.org/officeDocument/2006/relationships/image" Target="../media/image32.emf"/><Relationship Id="rId25" Type="http://schemas.openxmlformats.org/officeDocument/2006/relationships/oleObject" Target="../embeddings/oleObject23.bin"/><Relationship Id="rId26" Type="http://schemas.openxmlformats.org/officeDocument/2006/relationships/image" Target="../media/image33.emf"/><Relationship Id="rId10" Type="http://schemas.openxmlformats.org/officeDocument/2006/relationships/image" Target="../media/image25.emf"/><Relationship Id="rId11" Type="http://schemas.openxmlformats.org/officeDocument/2006/relationships/oleObject" Target="../embeddings/oleObject16.bin"/><Relationship Id="rId12" Type="http://schemas.openxmlformats.org/officeDocument/2006/relationships/image" Target="../media/image26.emf"/><Relationship Id="rId13" Type="http://schemas.openxmlformats.org/officeDocument/2006/relationships/oleObject" Target="../embeddings/oleObject17.bin"/><Relationship Id="rId14" Type="http://schemas.openxmlformats.org/officeDocument/2006/relationships/image" Target="../media/image27.emf"/><Relationship Id="rId15" Type="http://schemas.openxmlformats.org/officeDocument/2006/relationships/oleObject" Target="../embeddings/oleObject18.bin"/><Relationship Id="rId16" Type="http://schemas.openxmlformats.org/officeDocument/2006/relationships/image" Target="../media/image28.emf"/><Relationship Id="rId17" Type="http://schemas.openxmlformats.org/officeDocument/2006/relationships/oleObject" Target="../embeddings/oleObject19.bin"/><Relationship Id="rId18" Type="http://schemas.openxmlformats.org/officeDocument/2006/relationships/image" Target="../media/image29.emf"/><Relationship Id="rId1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22.emf"/><Relationship Id="rId5" Type="http://schemas.openxmlformats.org/officeDocument/2006/relationships/oleObject" Target="../embeddings/oleObject13.bin"/><Relationship Id="rId6" Type="http://schemas.openxmlformats.org/officeDocument/2006/relationships/image" Target="../media/image23.emf"/><Relationship Id="rId7" Type="http://schemas.openxmlformats.org/officeDocument/2006/relationships/oleObject" Target="../embeddings/oleObject14.bin"/><Relationship Id="rId8" Type="http://schemas.openxmlformats.org/officeDocument/2006/relationships/image" Target="../media/image24.emf"/></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38.emf"/><Relationship Id="rId13" Type="http://schemas.openxmlformats.org/officeDocument/2006/relationships/oleObject" Target="../embeddings/oleObject29.bin"/><Relationship Id="rId14" Type="http://schemas.openxmlformats.org/officeDocument/2006/relationships/image" Target="../media/image39.emf"/><Relationship Id="rId15" Type="http://schemas.openxmlformats.org/officeDocument/2006/relationships/oleObject" Target="../embeddings/oleObject30.bin"/><Relationship Id="rId16"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34.emf"/><Relationship Id="rId5" Type="http://schemas.openxmlformats.org/officeDocument/2006/relationships/oleObject" Target="../embeddings/oleObject25.bin"/><Relationship Id="rId6" Type="http://schemas.openxmlformats.org/officeDocument/2006/relationships/image" Target="../media/image35.emf"/><Relationship Id="rId7" Type="http://schemas.openxmlformats.org/officeDocument/2006/relationships/oleObject" Target="../embeddings/oleObject26.bin"/><Relationship Id="rId8" Type="http://schemas.openxmlformats.org/officeDocument/2006/relationships/image" Target="../media/image36.emf"/><Relationship Id="rId9" Type="http://schemas.openxmlformats.org/officeDocument/2006/relationships/oleObject" Target="../embeddings/oleObject27.bin"/><Relationship Id="rId10"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txBox="1">
            <a:spLocks/>
          </p:cNvSpPr>
          <p:nvPr/>
        </p:nvSpPr>
        <p:spPr bwMode="auto">
          <a:xfrm>
            <a:off x="395609" y="764629"/>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dirty="0" smtClean="0">
                <a:solidFill>
                  <a:prstClr val="black"/>
                </a:solidFill>
                <a:latin typeface="Calibri" pitchFamily="34" charset="0"/>
              </a:rPr>
              <a:t>Beyond MIMO: </a:t>
            </a:r>
          </a:p>
          <a:p>
            <a:pPr algn="ctr" eaLnBrk="1" hangingPunct="1"/>
            <a:r>
              <a:rPr lang="en-US" sz="4800" b="1" dirty="0" smtClean="0">
                <a:solidFill>
                  <a:prstClr val="black"/>
                </a:solidFill>
                <a:latin typeface="Calibri" pitchFamily="34" charset="0"/>
              </a:rPr>
              <a:t>Media-based Wireless </a:t>
            </a:r>
            <a:endParaRPr lang="en-US" sz="4800" b="1" dirty="0">
              <a:solidFill>
                <a:prstClr val="black"/>
              </a:solidFill>
              <a:latin typeface="Calibri" pitchFamily="34" charset="0"/>
            </a:endParaRPr>
          </a:p>
        </p:txBody>
      </p:sp>
      <p:sp>
        <p:nvSpPr>
          <p:cNvPr id="4" name="Slide Number Placeholder 3"/>
          <p:cNvSpPr>
            <a:spLocks noGrp="1"/>
          </p:cNvSpPr>
          <p:nvPr>
            <p:ph type="sldNum" sz="quarter" idx="12"/>
          </p:nvPr>
        </p:nvSpPr>
        <p:spPr>
          <a:xfrm>
            <a:off x="8748464" y="6431759"/>
            <a:ext cx="395287" cy="347426"/>
          </a:xfrm>
        </p:spPr>
        <p:txBody>
          <a:bodyPr/>
          <a:lstStyle/>
          <a:p>
            <a:fld id="{491852CD-9162-4854-9AC4-31784CBE674C}" type="slidenum">
              <a:rPr lang="en-US" sz="1800" smtClean="0">
                <a:solidFill>
                  <a:prstClr val="black"/>
                </a:solidFill>
                <a:uFill>
                  <a:solidFill>
                    <a:prstClr val="black"/>
                  </a:solidFill>
                </a:uFill>
              </a:rPr>
              <a:pPr/>
              <a:t>1</a:t>
            </a:fld>
            <a:endParaRPr lang="en-US" sz="1800" dirty="0">
              <a:solidFill>
                <a:prstClr val="black"/>
              </a:solidFill>
              <a:uFill>
                <a:solidFill>
                  <a:prstClr val="black"/>
                </a:solidFill>
              </a:uFill>
            </a:endParaRPr>
          </a:p>
        </p:txBody>
      </p:sp>
      <p:pic>
        <p:nvPicPr>
          <p:cNvPr id="69639" name="Picture 7" descr="C:\Users\pc-admin\Desktop\ONTARIO-LOG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46" y="4634388"/>
            <a:ext cx="2354418" cy="1098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43637" y="5647940"/>
            <a:ext cx="2664296" cy="1152128"/>
            <a:chOff x="378011" y="3645024"/>
            <a:chExt cx="2294218" cy="1008112"/>
          </a:xfrm>
        </p:grpSpPr>
        <p:pic>
          <p:nvPicPr>
            <p:cNvPr id="69643" name="Picture 11" descr="C:\Users\pc-admin\Desktop\lff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37" y="3645024"/>
              <a:ext cx="628651" cy="713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8011" y="4345359"/>
              <a:ext cx="2294218" cy="307777"/>
            </a:xfrm>
            <a:prstGeom prst="rect">
              <a:avLst/>
            </a:prstGeom>
            <a:noFill/>
          </p:spPr>
          <p:txBody>
            <a:bodyPr wrap="none" rtlCol="0">
              <a:spAutoFit/>
            </a:bodyPr>
            <a:lstStyle/>
            <a:p>
              <a:r>
                <a:rPr lang="en-US" sz="1400" b="1" dirty="0">
                  <a:solidFill>
                    <a:srgbClr val="FF0000"/>
                  </a:solidFill>
                </a:rPr>
                <a:t>Canada Research Chairs</a:t>
              </a:r>
            </a:p>
          </p:txBody>
        </p:sp>
      </p:grpSp>
      <p:pic>
        <p:nvPicPr>
          <p:cNvPr id="69646" name="Picture 14" descr="C:\Users\pc-admin\Desktop\CFI%20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490" y="4579315"/>
            <a:ext cx="2150950" cy="1009925"/>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198" y="5972123"/>
            <a:ext cx="1715906" cy="6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451949" y="4892265"/>
            <a:ext cx="2664296" cy="912999"/>
            <a:chOff x="2899930" y="4118925"/>
            <a:chExt cx="2664296" cy="912999"/>
          </a:xfrm>
        </p:grpSpPr>
        <p:pic>
          <p:nvPicPr>
            <p:cNvPr id="69650" name="Picture 18" descr="http://sei.info.yorku.ca/files/2012/03/OCE-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9930" y="4118925"/>
              <a:ext cx="2664296" cy="912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30236" y="4815900"/>
              <a:ext cx="12178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0659" name="Picture 3" descr="C:\Users\pc-admin\Desktop\Waterloo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4877" y="5622517"/>
            <a:ext cx="1589600" cy="1190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4288" y="116632"/>
            <a:ext cx="1719904" cy="369332"/>
          </a:xfrm>
          <a:prstGeom prst="rect">
            <a:avLst/>
          </a:prstGeom>
          <a:noFill/>
        </p:spPr>
        <p:txBody>
          <a:bodyPr wrap="none" rtlCol="0">
            <a:spAutoFit/>
          </a:bodyPr>
          <a:lstStyle/>
          <a:p>
            <a:r>
              <a:rPr lang="en-US" b="1" dirty="0" smtClean="0">
                <a:solidFill>
                  <a:prstClr val="black"/>
                </a:solidFill>
              </a:rPr>
              <a:t>Aug. 10</a:t>
            </a:r>
            <a:r>
              <a:rPr lang="en-US" b="1" baseline="30000" dirty="0" smtClean="0">
                <a:solidFill>
                  <a:prstClr val="black"/>
                </a:solidFill>
              </a:rPr>
              <a:t>th </a:t>
            </a:r>
            <a:r>
              <a:rPr lang="en-US" b="1" dirty="0" smtClean="0">
                <a:solidFill>
                  <a:prstClr val="black"/>
                </a:solidFill>
              </a:rPr>
              <a:t>2012</a:t>
            </a:r>
            <a:endParaRPr lang="en-US" b="1" dirty="0">
              <a:solidFill>
                <a:prstClr val="black"/>
              </a:solidFill>
            </a:endParaRPr>
          </a:p>
        </p:txBody>
      </p:sp>
      <p:sp>
        <p:nvSpPr>
          <p:cNvPr id="3" name="Subtitle 2"/>
          <p:cNvSpPr>
            <a:spLocks noGrp="1"/>
          </p:cNvSpPr>
          <p:nvPr>
            <p:ph type="subTitle" idx="1"/>
          </p:nvPr>
        </p:nvSpPr>
        <p:spPr>
          <a:xfrm>
            <a:off x="808783" y="1940868"/>
            <a:ext cx="7272808" cy="2640260"/>
          </a:xfrm>
          <a:solidFill>
            <a:schemeClr val="bg1"/>
          </a:solidFill>
        </p:spPr>
        <p:txBody>
          <a:bodyPr rtlCol="0">
            <a:noAutofit/>
          </a:bodyPr>
          <a:lstStyle/>
          <a:p>
            <a:pPr eaLnBrk="1" fontAlgn="auto" hangingPunct="1">
              <a:spcAft>
                <a:spcPts val="0"/>
              </a:spcAft>
              <a:defRPr/>
            </a:pPr>
            <a:r>
              <a:rPr lang="en-US" sz="3600" b="1" dirty="0" smtClean="0">
                <a:solidFill>
                  <a:schemeClr val="tx1"/>
                </a:solidFill>
                <a:ea typeface="+mn-ea"/>
                <a:cs typeface="+mn-cs"/>
              </a:rPr>
              <a:t>Amir K. </a:t>
            </a:r>
            <a:r>
              <a:rPr lang="en-US" sz="3600" b="1" dirty="0" err="1" smtClean="0">
                <a:solidFill>
                  <a:schemeClr val="tx1"/>
                </a:solidFill>
                <a:ea typeface="+mn-ea"/>
                <a:cs typeface="+mn-cs"/>
              </a:rPr>
              <a:t>Khandani</a:t>
            </a:r>
            <a:endParaRPr lang="en-US" sz="3600" b="1" dirty="0" smtClean="0">
              <a:solidFill>
                <a:schemeClr val="tx1"/>
              </a:solidFill>
              <a:ea typeface="+mn-ea"/>
              <a:cs typeface="+mn-cs"/>
            </a:endParaRPr>
          </a:p>
          <a:p>
            <a:pPr eaLnBrk="1" fontAlgn="auto" hangingPunct="1">
              <a:spcAft>
                <a:spcPts val="0"/>
              </a:spcAft>
              <a:defRPr/>
            </a:pPr>
            <a:r>
              <a:rPr lang="en-US" sz="2400" b="1" u="sng" dirty="0" smtClean="0">
                <a:solidFill>
                  <a:srgbClr val="000000"/>
                </a:solidFill>
                <a:ea typeface="+mn-ea"/>
                <a:cs typeface="+mn-cs"/>
              </a:rPr>
              <a:t>B.Sc./M.Sc. Tehran University, Ph.D. McGill University </a:t>
            </a:r>
          </a:p>
          <a:p>
            <a:pPr eaLnBrk="1" fontAlgn="auto" hangingPunct="1">
              <a:spcAft>
                <a:spcPts val="0"/>
              </a:spcAft>
              <a:defRPr/>
            </a:pPr>
            <a:r>
              <a:rPr lang="en-US" sz="2000" b="1" dirty="0" smtClean="0">
                <a:solidFill>
                  <a:schemeClr val="tx1"/>
                </a:solidFill>
                <a:ea typeface="+mn-ea"/>
                <a:cs typeface="+mn-cs"/>
              </a:rPr>
              <a:t>Canada Research Chair</a:t>
            </a:r>
          </a:p>
          <a:p>
            <a:pPr eaLnBrk="1" fontAlgn="auto" hangingPunct="1">
              <a:spcAft>
                <a:spcPts val="0"/>
              </a:spcAft>
              <a:defRPr/>
            </a:pPr>
            <a:r>
              <a:rPr lang="en-US" sz="2000" b="1" dirty="0">
                <a:solidFill>
                  <a:schemeClr val="tx1"/>
                </a:solidFill>
              </a:rPr>
              <a:t>RIM-NSERC Industrial Research Chair </a:t>
            </a:r>
            <a:endParaRPr lang="en-US" sz="2000" b="1" dirty="0" smtClean="0">
              <a:solidFill>
                <a:schemeClr val="tx1"/>
              </a:solidFill>
            </a:endParaRPr>
          </a:p>
          <a:p>
            <a:pPr eaLnBrk="1" fontAlgn="auto" hangingPunct="1">
              <a:lnSpc>
                <a:spcPct val="50000"/>
              </a:lnSpc>
              <a:spcAft>
                <a:spcPts val="0"/>
              </a:spcAft>
              <a:defRPr/>
            </a:pPr>
            <a:endParaRPr lang="en-US" sz="2000" b="1" dirty="0" smtClean="0">
              <a:solidFill>
                <a:schemeClr val="tx1"/>
              </a:solidFill>
              <a:ea typeface="+mn-ea"/>
              <a:cs typeface="+mn-cs"/>
            </a:endParaRPr>
          </a:p>
          <a:p>
            <a:pPr eaLnBrk="1" fontAlgn="auto" hangingPunct="1">
              <a:spcAft>
                <a:spcPts val="0"/>
              </a:spcAft>
              <a:defRPr/>
            </a:pPr>
            <a:r>
              <a:rPr lang="en-US" sz="2400" b="1" u="sng" dirty="0" smtClean="0">
                <a:solidFill>
                  <a:srgbClr val="000000"/>
                </a:solidFill>
                <a:ea typeface="+mn-ea"/>
                <a:cs typeface="+mn-cs"/>
              </a:rPr>
              <a:t>E&amp;CE Department, University of Waterloo</a:t>
            </a:r>
          </a:p>
          <a:p>
            <a:pPr eaLnBrk="1" fontAlgn="auto" hangingPunct="1">
              <a:spcAft>
                <a:spcPts val="0"/>
              </a:spcAft>
              <a:defRPr/>
            </a:pPr>
            <a:r>
              <a:rPr lang="en-US" sz="2000" b="1" dirty="0" smtClean="0">
                <a:solidFill>
                  <a:schemeClr val="tx1"/>
                </a:solidFill>
                <a:ea typeface="+mn-ea"/>
                <a:cs typeface="+mn-cs"/>
                <a:hlinkClick r:id="rId9"/>
              </a:rPr>
              <a:t>khandani@uwaterloo.ca</a:t>
            </a:r>
            <a:r>
              <a:rPr lang="en-US" sz="2000" b="1" dirty="0">
                <a:solidFill>
                  <a:schemeClr val="tx1"/>
                </a:solidFill>
                <a:ea typeface="+mn-ea"/>
                <a:cs typeface="+mn-cs"/>
              </a:rPr>
              <a:t>,</a:t>
            </a:r>
            <a:r>
              <a:rPr lang="en-US" sz="2000" b="1" dirty="0" smtClean="0">
                <a:solidFill>
                  <a:schemeClr val="tx1"/>
                </a:solidFill>
                <a:ea typeface="+mn-ea"/>
                <a:cs typeface="+mn-cs"/>
              </a:rPr>
              <a:t> 519-8851211 </a:t>
            </a:r>
            <a:r>
              <a:rPr lang="en-US" sz="2000" b="1" dirty="0" err="1" smtClean="0">
                <a:solidFill>
                  <a:schemeClr val="tx1"/>
                </a:solidFill>
                <a:ea typeface="+mn-ea"/>
                <a:cs typeface="+mn-cs"/>
              </a:rPr>
              <a:t>ext</a:t>
            </a:r>
            <a:r>
              <a:rPr lang="en-US" sz="2000" b="1" dirty="0" smtClean="0">
                <a:solidFill>
                  <a:schemeClr val="tx1"/>
                </a:solidFill>
                <a:ea typeface="+mn-ea"/>
                <a:cs typeface="+mn-cs"/>
              </a:rPr>
              <a:t> 35324</a:t>
            </a:r>
            <a:endParaRPr lang="en-US" sz="2000" b="1" dirty="0">
              <a:solidFill>
                <a:schemeClr val="tx1"/>
              </a:solidFill>
              <a:ea typeface="+mn-ea"/>
              <a:cs typeface="+mn-cs"/>
            </a:endParaRPr>
          </a:p>
          <a:p>
            <a:pPr eaLnBrk="1" fontAlgn="auto" hangingPunct="1">
              <a:spcAft>
                <a:spcPts val="0"/>
              </a:spcAft>
              <a:defRPr/>
            </a:pPr>
            <a:endParaRPr lang="en-US" sz="2000" b="1" dirty="0" smtClean="0">
              <a:solidFill>
                <a:schemeClr val="tx1"/>
              </a:solidFill>
              <a:ea typeface="+mn-ea"/>
              <a:cs typeface="+mn-cs"/>
            </a:endParaRPr>
          </a:p>
          <a:p>
            <a:pPr eaLnBrk="1" fontAlgn="auto" hangingPunct="1">
              <a:spcAft>
                <a:spcPts val="0"/>
              </a:spcAft>
              <a:defRPr/>
            </a:pPr>
            <a:endParaRPr lang="en-US" sz="1200" dirty="0" smtClean="0">
              <a:ea typeface="+mn-ea"/>
              <a:cs typeface="+mn-cs"/>
            </a:endParaRPr>
          </a:p>
          <a:p>
            <a:pPr eaLnBrk="1" fontAlgn="auto" hangingPunct="1">
              <a:spcAft>
                <a:spcPts val="0"/>
              </a:spcAft>
              <a:defRPr/>
            </a:pPr>
            <a:endParaRPr lang="en-US" sz="1200" dirty="0" smtClean="0">
              <a:ea typeface="+mn-ea"/>
              <a:cs typeface="+mn-cs"/>
            </a:endParaRPr>
          </a:p>
        </p:txBody>
      </p:sp>
    </p:spTree>
    <p:extLst>
      <p:ext uri="{BB962C8B-B14F-4D97-AF65-F5344CB8AC3E}">
        <p14:creationId xmlns:p14="http://schemas.microsoft.com/office/powerpoint/2010/main" val="2080944543"/>
      </p:ext>
    </p:extLst>
  </p:cSld>
  <p:clrMapOvr>
    <a:masterClrMapping/>
  </p:clrMapOvr>
  <mc:AlternateContent xmlns:mc="http://schemas.openxmlformats.org/markup-compatibility/2006" xmlns:p14="http://schemas.microsoft.com/office/powerpoint/2010/main">
    <mc:Choice Requires="p14">
      <p:transition spd="slow" p14:dur="2000" advTm="9533"/>
    </mc:Choice>
    <mc:Fallback xmlns="">
      <p:transition xmlns:p14="http://schemas.microsoft.com/office/powerpoint/2010/main" spd="slow" advTm="953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04448" y="6465950"/>
            <a:ext cx="496953" cy="347426"/>
          </a:xfrm>
        </p:spPr>
        <p:txBody>
          <a:bodyPr/>
          <a:lstStyle/>
          <a:p>
            <a:fld id="{995B6B0D-9A43-4647-9594-9D9105F8855F}" type="slidenum">
              <a:rPr lang="en-US" sz="1800" smtClean="0"/>
              <a:pPr/>
              <a:t>10</a:t>
            </a:fld>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2165903562"/>
              </p:ext>
            </p:extLst>
          </p:nvPr>
        </p:nvGraphicFramePr>
        <p:xfrm>
          <a:off x="750888" y="1852613"/>
          <a:ext cx="4462462" cy="877887"/>
        </p:xfrm>
        <a:graphic>
          <a:graphicData uri="http://schemas.openxmlformats.org/presentationml/2006/ole">
            <mc:AlternateContent xmlns:mc="http://schemas.openxmlformats.org/markup-compatibility/2006">
              <mc:Choice xmlns:v="urn:schemas-microsoft-com:vml" Requires="v">
                <p:oleObj spid="_x0000_s106409" name="Equation" r:id="rId3" imgW="2324100" imgH="457200" progId="Equation.3">
                  <p:embed/>
                </p:oleObj>
              </mc:Choice>
              <mc:Fallback>
                <p:oleObj name="Equation" r:id="rId3" imgW="2324100" imgH="457200" progId="Equation.3">
                  <p:embed/>
                  <p:pic>
                    <p:nvPicPr>
                      <p:cNvPr id="0" name=""/>
                      <p:cNvPicPr/>
                      <p:nvPr/>
                    </p:nvPicPr>
                    <p:blipFill>
                      <a:blip r:embed="rId4"/>
                      <a:stretch>
                        <a:fillRect/>
                      </a:stretch>
                    </p:blipFill>
                    <p:spPr>
                      <a:xfrm>
                        <a:off x="750888" y="1852613"/>
                        <a:ext cx="4462462" cy="87788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98603450"/>
              </p:ext>
            </p:extLst>
          </p:nvPr>
        </p:nvGraphicFramePr>
        <p:xfrm>
          <a:off x="5479858" y="1844824"/>
          <a:ext cx="3027362" cy="877888"/>
        </p:xfrm>
        <a:graphic>
          <a:graphicData uri="http://schemas.openxmlformats.org/presentationml/2006/ole">
            <mc:AlternateContent xmlns:mc="http://schemas.openxmlformats.org/markup-compatibility/2006">
              <mc:Choice xmlns:v="urn:schemas-microsoft-com:vml" Requires="v">
                <p:oleObj spid="_x0000_s106410" name="Equation" r:id="rId5" imgW="1574800" imgH="457200" progId="Equation.3">
                  <p:embed/>
                </p:oleObj>
              </mc:Choice>
              <mc:Fallback>
                <p:oleObj name="Equation" r:id="rId5" imgW="1574800" imgH="457200" progId="Equation.3">
                  <p:embed/>
                  <p:pic>
                    <p:nvPicPr>
                      <p:cNvPr id="0" name=""/>
                      <p:cNvPicPr/>
                      <p:nvPr/>
                    </p:nvPicPr>
                    <p:blipFill>
                      <a:blip r:embed="rId6"/>
                      <a:stretch>
                        <a:fillRect/>
                      </a:stretch>
                    </p:blipFill>
                    <p:spPr>
                      <a:xfrm>
                        <a:off x="5479858" y="1844824"/>
                        <a:ext cx="3027362" cy="877888"/>
                      </a:xfrm>
                      <a:prstGeom prst="rect">
                        <a:avLst/>
                      </a:prstGeom>
                    </p:spPr>
                  </p:pic>
                </p:oleObj>
              </mc:Fallback>
            </mc:AlternateContent>
          </a:graphicData>
        </a:graphic>
      </p:graphicFrame>
      <p:sp>
        <p:nvSpPr>
          <p:cNvPr id="22" name="Title 1"/>
          <p:cNvSpPr>
            <a:spLocks noGrp="1"/>
          </p:cNvSpPr>
          <p:nvPr>
            <p:ph type="title"/>
          </p:nvPr>
        </p:nvSpPr>
        <p:spPr>
          <a:xfrm>
            <a:off x="446856" y="404664"/>
            <a:ext cx="8229600" cy="1143000"/>
          </a:xfrm>
        </p:spPr>
        <p:txBody>
          <a:bodyPr/>
          <a:lstStyle/>
          <a:p>
            <a:r>
              <a:rPr lang="en-US" dirty="0" smtClean="0">
                <a:latin typeface="+mn-lt"/>
              </a:rPr>
              <a:t>Asymptotic Gain (for E</a:t>
            </a:r>
            <a:r>
              <a:rPr lang="en-US" sz="3200" dirty="0" smtClean="0">
                <a:latin typeface="+mn-lt"/>
                <a:sym typeface="Wingdings"/>
              </a:rPr>
              <a:t></a:t>
            </a:r>
            <a:r>
              <a:rPr lang="en-US" dirty="0" smtClean="0">
                <a:latin typeface="+mn-lt"/>
                <a:ea typeface="ＭＳ ゴシック"/>
                <a:cs typeface="ＭＳ ゴシック"/>
              </a:rPr>
              <a:t>∞) </a:t>
            </a:r>
            <a:br>
              <a:rPr lang="en-US" dirty="0" smtClean="0">
                <a:latin typeface="+mn-lt"/>
                <a:ea typeface="ＭＳ ゴシック"/>
                <a:cs typeface="ＭＳ ゴシック"/>
              </a:rPr>
            </a:br>
            <a:r>
              <a:rPr lang="en-US" dirty="0" smtClean="0">
                <a:latin typeface="+mn-lt"/>
                <a:ea typeface="ＭＳ ゴシック"/>
                <a:cs typeface="ＭＳ ゴシック"/>
              </a:rPr>
              <a:t>in E</a:t>
            </a:r>
            <a:r>
              <a:rPr lang="en-US" dirty="0" smtClean="0">
                <a:latin typeface="+mn-lt"/>
              </a:rPr>
              <a:t>nergy &amp; Rate</a:t>
            </a:r>
            <a:endParaRPr lang="en-US"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4218595181"/>
              </p:ext>
            </p:extLst>
          </p:nvPr>
        </p:nvGraphicFramePr>
        <p:xfrm>
          <a:off x="755576" y="2996952"/>
          <a:ext cx="7635600" cy="3332480"/>
        </p:xfrm>
        <a:graphic>
          <a:graphicData uri="http://schemas.openxmlformats.org/drawingml/2006/table">
            <a:tbl>
              <a:tblPr firstRow="1" bandRow="1">
                <a:tableStyleId>{16D9F66E-5EB9-4882-86FB-DCBF35E3C3E4}</a:tableStyleId>
              </a:tblPr>
              <a:tblGrid>
                <a:gridCol w="1527120"/>
                <a:gridCol w="1527120"/>
                <a:gridCol w="1527120"/>
                <a:gridCol w="1527120"/>
                <a:gridCol w="1527120"/>
              </a:tblGrid>
              <a:tr h="370840">
                <a:tc>
                  <a:txBody>
                    <a:bodyPr/>
                    <a:lstStyle/>
                    <a:p>
                      <a:pPr algn="ctr"/>
                      <a:r>
                        <a:rPr lang="en-US" b="0" i="1" dirty="0" smtClean="0">
                          <a:solidFill>
                            <a:schemeClr val="tx1"/>
                          </a:solidFill>
                          <a:latin typeface="Times New Roman"/>
                          <a:cs typeface="Times New Roman"/>
                        </a:rPr>
                        <a:t>K</a:t>
                      </a:r>
                      <a:endParaRPr lang="en-US" b="0" i="1" dirty="0">
                        <a:solidFill>
                          <a:schemeClr val="tx1"/>
                        </a:solidFill>
                        <a:latin typeface="Times New Roman"/>
                        <a:cs typeface="Times New Roman"/>
                      </a:endParaRPr>
                    </a:p>
                  </a:txBody>
                  <a:tcPr>
                    <a:solidFill>
                      <a:schemeClr val="accent2">
                        <a:lumMod val="40000"/>
                        <a:lumOff val="60000"/>
                      </a:schemeClr>
                    </a:solidFill>
                  </a:tcPr>
                </a:tc>
                <a:tc>
                  <a:txBody>
                    <a:bodyPr/>
                    <a:lstStyle/>
                    <a:p>
                      <a:pPr algn="ctr"/>
                      <a:r>
                        <a:rPr lang="en-US" b="0" i="1" dirty="0" smtClean="0">
                          <a:solidFill>
                            <a:schemeClr val="tx1"/>
                          </a:solidFill>
                          <a:latin typeface="Times New Roman"/>
                          <a:cs typeface="Times New Roman"/>
                        </a:rPr>
                        <a:t>L</a:t>
                      </a:r>
                      <a:endParaRPr lang="en-US" b="0" i="1" dirty="0">
                        <a:solidFill>
                          <a:schemeClr val="tx1"/>
                        </a:solidFill>
                        <a:latin typeface="Times New Roman"/>
                        <a:cs typeface="Times New Roman"/>
                      </a:endParaRPr>
                    </a:p>
                  </a:txBody>
                  <a:tcPr>
                    <a:solidFill>
                      <a:schemeClr val="accent2">
                        <a:lumMod val="40000"/>
                        <a:lumOff val="60000"/>
                      </a:schemeClr>
                    </a:solidFill>
                  </a:tcPr>
                </a:tc>
                <a:tc>
                  <a:txBody>
                    <a:bodyPr/>
                    <a:lstStyle/>
                    <a:p>
                      <a:pPr algn="ctr"/>
                      <a:r>
                        <a:rPr lang="en-US" b="0" i="1" dirty="0" smtClean="0">
                          <a:solidFill>
                            <a:schemeClr val="tx1"/>
                          </a:solidFill>
                          <a:latin typeface="Times New Roman"/>
                          <a:cs typeface="Times New Roman"/>
                        </a:rPr>
                        <a:t>KL</a:t>
                      </a:r>
                      <a:endParaRPr lang="en-US" b="0" i="1" dirty="0">
                        <a:solidFill>
                          <a:schemeClr val="tx1"/>
                        </a:solidFill>
                        <a:latin typeface="Times New Roman"/>
                        <a:cs typeface="Times New Roman"/>
                      </a:endParaRPr>
                    </a:p>
                  </a:txBody>
                  <a:tcPr>
                    <a:solidFill>
                      <a:schemeClr val="accent2">
                        <a:lumMod val="40000"/>
                        <a:lumOff val="60000"/>
                      </a:schemeClr>
                    </a:solidFill>
                  </a:tcPr>
                </a:tc>
                <a:tc>
                  <a:txBody>
                    <a:bodyPr/>
                    <a:lstStyle/>
                    <a:p>
                      <a:pPr algn="ctr"/>
                      <a:endParaRPr lang="en-US" b="0" i="1" dirty="0">
                        <a:solidFill>
                          <a:schemeClr val="tx1"/>
                        </a:solidFill>
                        <a:latin typeface="Times New Roman"/>
                        <a:cs typeface="Times New Roman"/>
                      </a:endParaRPr>
                    </a:p>
                  </a:txBody>
                  <a:tcPr>
                    <a:solidFill>
                      <a:schemeClr val="accent2">
                        <a:lumMod val="40000"/>
                        <a:lumOff val="60000"/>
                      </a:schemeClr>
                    </a:solidFill>
                  </a:tcPr>
                </a:tc>
                <a:tc>
                  <a:txBody>
                    <a:bodyPr/>
                    <a:lstStyle/>
                    <a:p>
                      <a:endParaRPr lang="en-US" dirty="0">
                        <a:solidFill>
                          <a:schemeClr val="tx1"/>
                        </a:solidFill>
                      </a:endParaRPr>
                    </a:p>
                  </a:txBody>
                  <a:tcPr>
                    <a:solidFill>
                      <a:schemeClr val="accent2">
                        <a:lumMod val="40000"/>
                        <a:lumOff val="60000"/>
                      </a:schemeClr>
                    </a:solidFill>
                  </a:tcPr>
                </a:tc>
              </a:tr>
              <a:tr h="370840">
                <a:tc>
                  <a:txBody>
                    <a:bodyPr/>
                    <a:lstStyle/>
                    <a:p>
                      <a:pPr algn="ctr"/>
                      <a:r>
                        <a:rPr lang="en-US" b="1" dirty="0" smtClean="0">
                          <a:solidFill>
                            <a:schemeClr val="tx1"/>
                          </a:solidFill>
                        </a:rPr>
                        <a:t>1</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2</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2</a:t>
                      </a:r>
                      <a:endParaRPr lang="en-US" b="1" dirty="0">
                        <a:solidFill>
                          <a:schemeClr val="tx1"/>
                        </a:solidFill>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4.2 bits</a:t>
                      </a: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6.4 dB</a:t>
                      </a:r>
                    </a:p>
                  </a:txBody>
                  <a:tcPr>
                    <a:solidFill>
                      <a:schemeClr val="accent3">
                        <a:lumMod val="20000"/>
                        <a:lumOff val="80000"/>
                      </a:schemeClr>
                    </a:solidFill>
                  </a:tcPr>
                </a:tc>
              </a:tr>
              <a:tr h="370840">
                <a:tc>
                  <a:txBody>
                    <a:bodyPr/>
                    <a:lstStyle/>
                    <a:p>
                      <a:pPr algn="ctr"/>
                      <a:r>
                        <a:rPr lang="en-US" b="1" dirty="0" smtClean="0">
                          <a:solidFill>
                            <a:schemeClr val="tx1"/>
                          </a:solidFill>
                        </a:rPr>
                        <a:t>2</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1</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2</a:t>
                      </a:r>
                      <a:endParaRPr lang="en-US" b="1" dirty="0">
                        <a:solidFill>
                          <a:schemeClr val="tx1"/>
                        </a:solidFill>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4.2 bits</a:t>
                      </a:r>
                    </a:p>
                  </a:txBody>
                  <a:tcPr>
                    <a:solidFill>
                      <a:schemeClr val="accent3">
                        <a:lumMod val="20000"/>
                        <a:lumOff val="80000"/>
                      </a:schemeClr>
                    </a:solidFill>
                  </a:tcPr>
                </a:tc>
                <a:tc>
                  <a:txBody>
                    <a:bodyPr/>
                    <a:lstStyle/>
                    <a:p>
                      <a:pPr algn="ctr"/>
                      <a:r>
                        <a:rPr lang="en-US" b="1" dirty="0" smtClean="0">
                          <a:solidFill>
                            <a:srgbClr val="FF0000"/>
                          </a:solidFill>
                        </a:rPr>
                        <a:t>9.4 dB</a:t>
                      </a:r>
                      <a:endParaRPr lang="en-US" b="1" dirty="0">
                        <a:solidFill>
                          <a:srgbClr val="FF0000"/>
                        </a:solidFill>
                      </a:endParaRPr>
                    </a:p>
                  </a:txBody>
                  <a:tcPr>
                    <a:solidFill>
                      <a:schemeClr val="accent3">
                        <a:lumMod val="20000"/>
                        <a:lumOff val="80000"/>
                      </a:schemeClr>
                    </a:solidFill>
                  </a:tcPr>
                </a:tc>
              </a:tr>
              <a:tr h="370840">
                <a:tc>
                  <a:txBody>
                    <a:bodyPr/>
                    <a:lstStyle/>
                    <a:p>
                      <a:pPr algn="ctr"/>
                      <a:r>
                        <a:rPr lang="en-US" b="1" dirty="0" smtClean="0">
                          <a:solidFill>
                            <a:schemeClr val="tx1"/>
                          </a:solidFill>
                        </a:rPr>
                        <a:t>1</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4</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4</a:t>
                      </a:r>
                      <a:endParaRPr lang="en-US" b="1" dirty="0">
                        <a:solidFill>
                          <a:schemeClr val="tx1"/>
                        </a:solidFill>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13.0 bits</a:t>
                      </a:r>
                    </a:p>
                  </a:txBody>
                  <a:tcPr>
                    <a:solidFill>
                      <a:schemeClr val="accent4">
                        <a:lumMod val="20000"/>
                        <a:lumOff val="80000"/>
                      </a:schemeClr>
                    </a:solidFill>
                  </a:tcPr>
                </a:tc>
                <a:tc>
                  <a:txBody>
                    <a:bodyPr/>
                    <a:lstStyle/>
                    <a:p>
                      <a:pPr algn="ctr"/>
                      <a:r>
                        <a:rPr lang="en-US" b="1" dirty="0" smtClean="0">
                          <a:solidFill>
                            <a:srgbClr val="FF0000"/>
                          </a:solidFill>
                        </a:rPr>
                        <a:t>9.8 dB</a:t>
                      </a:r>
                      <a:endParaRPr lang="en-US" b="1" dirty="0">
                        <a:solidFill>
                          <a:srgbClr val="FF0000"/>
                        </a:solidFill>
                      </a:endParaRPr>
                    </a:p>
                  </a:txBody>
                  <a:tcPr>
                    <a:solidFill>
                      <a:schemeClr val="accent4">
                        <a:lumMod val="20000"/>
                        <a:lumOff val="80000"/>
                      </a:schemeClr>
                    </a:solidFill>
                  </a:tcPr>
                </a:tc>
              </a:tr>
              <a:tr h="370840">
                <a:tc>
                  <a:txBody>
                    <a:bodyPr/>
                    <a:lstStyle/>
                    <a:p>
                      <a:pPr algn="ctr"/>
                      <a:r>
                        <a:rPr lang="en-US" b="1" dirty="0" smtClean="0">
                          <a:solidFill>
                            <a:schemeClr val="tx1"/>
                          </a:solidFill>
                        </a:rPr>
                        <a:t>4</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1</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4</a:t>
                      </a:r>
                      <a:endParaRPr lang="en-US" b="1" dirty="0">
                        <a:solidFill>
                          <a:schemeClr val="tx1"/>
                        </a:solidFill>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13.0 bits</a:t>
                      </a:r>
                    </a:p>
                  </a:txBody>
                  <a:tcPr>
                    <a:solidFill>
                      <a:schemeClr val="accent4">
                        <a:lumMod val="20000"/>
                        <a:lumOff val="80000"/>
                      </a:schemeClr>
                    </a:solidFill>
                  </a:tcPr>
                </a:tc>
                <a:tc>
                  <a:txBody>
                    <a:bodyPr/>
                    <a:lstStyle/>
                    <a:p>
                      <a:pPr algn="ctr"/>
                      <a:r>
                        <a:rPr lang="en-US" b="1" dirty="0" smtClean="0">
                          <a:solidFill>
                            <a:srgbClr val="FF0000"/>
                          </a:solidFill>
                        </a:rPr>
                        <a:t>15.8 dB</a:t>
                      </a:r>
                      <a:endParaRPr lang="en-US" b="1" dirty="0">
                        <a:solidFill>
                          <a:srgbClr val="FF0000"/>
                        </a:solidFill>
                      </a:endParaRPr>
                    </a:p>
                  </a:txBody>
                  <a:tcPr>
                    <a:solidFill>
                      <a:schemeClr val="accent4">
                        <a:lumMod val="20000"/>
                        <a:lumOff val="80000"/>
                      </a:schemeClr>
                    </a:solidFill>
                  </a:tcPr>
                </a:tc>
              </a:tr>
              <a:tr h="356567">
                <a:tc>
                  <a:txBody>
                    <a:bodyPr/>
                    <a:lstStyle/>
                    <a:p>
                      <a:pPr algn="ctr"/>
                      <a:r>
                        <a:rPr lang="en-US" b="1" dirty="0" smtClean="0">
                          <a:solidFill>
                            <a:schemeClr val="tx1"/>
                          </a:solidFill>
                        </a:rPr>
                        <a:t>1</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8</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8</a:t>
                      </a:r>
                      <a:endParaRPr lang="en-US" b="1" dirty="0">
                        <a:solidFill>
                          <a:schemeClr val="tx1"/>
                        </a:solidFill>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34.8 bits</a:t>
                      </a:r>
                    </a:p>
                  </a:txBody>
                  <a:tcPr>
                    <a:solidFill>
                      <a:schemeClr val="accent3">
                        <a:lumMod val="20000"/>
                        <a:lumOff val="80000"/>
                      </a:schemeClr>
                    </a:solidFill>
                  </a:tcPr>
                </a:tc>
                <a:tc>
                  <a:txBody>
                    <a:bodyPr/>
                    <a:lstStyle/>
                    <a:p>
                      <a:pPr algn="ctr"/>
                      <a:r>
                        <a:rPr lang="en-US" b="1" dirty="0" smtClean="0">
                          <a:solidFill>
                            <a:srgbClr val="FF0000"/>
                          </a:solidFill>
                        </a:rPr>
                        <a:t>13.1 dB</a:t>
                      </a:r>
                      <a:endParaRPr lang="en-US" b="1" dirty="0">
                        <a:solidFill>
                          <a:srgbClr val="FF0000"/>
                        </a:solidFill>
                      </a:endParaRPr>
                    </a:p>
                  </a:txBody>
                  <a:tcPr>
                    <a:solidFill>
                      <a:schemeClr val="accent3">
                        <a:lumMod val="20000"/>
                        <a:lumOff val="80000"/>
                      </a:schemeClr>
                    </a:solidFill>
                  </a:tcPr>
                </a:tc>
              </a:tr>
              <a:tr h="370840">
                <a:tc>
                  <a:txBody>
                    <a:bodyPr/>
                    <a:lstStyle/>
                    <a:p>
                      <a:pPr algn="ctr"/>
                      <a:r>
                        <a:rPr lang="en-US" b="1" dirty="0" smtClean="0">
                          <a:solidFill>
                            <a:schemeClr val="tx1"/>
                          </a:solidFill>
                        </a:rPr>
                        <a:t>8</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1</a:t>
                      </a:r>
                      <a:endParaRPr lang="en-US" b="1" dirty="0">
                        <a:solidFill>
                          <a:schemeClr val="tx1"/>
                        </a:solidFill>
                      </a:endParaRPr>
                    </a:p>
                  </a:txBody>
                  <a:tcPr>
                    <a:solidFill>
                      <a:schemeClr val="accent3">
                        <a:lumMod val="20000"/>
                        <a:lumOff val="80000"/>
                      </a:schemeClr>
                    </a:solidFill>
                  </a:tcPr>
                </a:tc>
                <a:tc>
                  <a:txBody>
                    <a:bodyPr/>
                    <a:lstStyle/>
                    <a:p>
                      <a:pPr algn="ctr"/>
                      <a:r>
                        <a:rPr lang="en-US" b="1" dirty="0" smtClean="0">
                          <a:solidFill>
                            <a:schemeClr val="tx1"/>
                          </a:solidFill>
                        </a:rPr>
                        <a:t>8</a:t>
                      </a:r>
                      <a:endParaRPr lang="en-US" b="1" dirty="0">
                        <a:solidFill>
                          <a:schemeClr val="tx1"/>
                        </a:solidFill>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34.8 bits</a:t>
                      </a:r>
                    </a:p>
                  </a:txBody>
                  <a:tcPr>
                    <a:solidFill>
                      <a:schemeClr val="accent3">
                        <a:lumMod val="20000"/>
                        <a:lumOff val="80000"/>
                      </a:schemeClr>
                    </a:solidFill>
                  </a:tcPr>
                </a:tc>
                <a:tc>
                  <a:txBody>
                    <a:bodyPr/>
                    <a:lstStyle/>
                    <a:p>
                      <a:pPr algn="ctr"/>
                      <a:r>
                        <a:rPr lang="en-US" b="1" dirty="0" smtClean="0">
                          <a:solidFill>
                            <a:srgbClr val="FF0000"/>
                          </a:solidFill>
                        </a:rPr>
                        <a:t>22.1 dB</a:t>
                      </a:r>
                      <a:endParaRPr lang="en-US" b="1" dirty="0">
                        <a:solidFill>
                          <a:srgbClr val="FF0000"/>
                        </a:solidFill>
                      </a:endParaRPr>
                    </a:p>
                  </a:txBody>
                  <a:tcPr>
                    <a:solidFill>
                      <a:schemeClr val="accent3">
                        <a:lumMod val="20000"/>
                        <a:lumOff val="80000"/>
                      </a:schemeClr>
                    </a:solidFill>
                  </a:tcPr>
                </a:tc>
              </a:tr>
              <a:tr h="370840">
                <a:tc>
                  <a:txBody>
                    <a:bodyPr/>
                    <a:lstStyle/>
                    <a:p>
                      <a:pPr algn="ctr"/>
                      <a:r>
                        <a:rPr lang="en-US" b="1" dirty="0" smtClean="0">
                          <a:solidFill>
                            <a:schemeClr val="tx1"/>
                          </a:solidFill>
                        </a:rPr>
                        <a:t>1</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16</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16</a:t>
                      </a:r>
                      <a:endParaRPr lang="en-US" b="1" dirty="0">
                        <a:solidFill>
                          <a:schemeClr val="tx1"/>
                        </a:solidFill>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86.4 bits</a:t>
                      </a:r>
                    </a:p>
                  </a:txBody>
                  <a:tcPr>
                    <a:solidFill>
                      <a:schemeClr val="accent4">
                        <a:lumMod val="20000"/>
                        <a:lumOff val="80000"/>
                      </a:schemeClr>
                    </a:solidFill>
                  </a:tcPr>
                </a:tc>
                <a:tc>
                  <a:txBody>
                    <a:bodyPr/>
                    <a:lstStyle/>
                    <a:p>
                      <a:pPr algn="ctr"/>
                      <a:r>
                        <a:rPr lang="en-US" b="1" dirty="0" smtClean="0">
                          <a:solidFill>
                            <a:srgbClr val="FF0000"/>
                          </a:solidFill>
                        </a:rPr>
                        <a:t>16.2 dB</a:t>
                      </a:r>
                      <a:endParaRPr lang="en-US" b="1" dirty="0">
                        <a:solidFill>
                          <a:srgbClr val="FF0000"/>
                        </a:solidFill>
                      </a:endParaRPr>
                    </a:p>
                  </a:txBody>
                  <a:tcPr>
                    <a:solidFill>
                      <a:schemeClr val="accent4">
                        <a:lumMod val="20000"/>
                        <a:lumOff val="80000"/>
                      </a:schemeClr>
                    </a:solidFill>
                  </a:tcPr>
                </a:tc>
              </a:tr>
              <a:tr h="370840">
                <a:tc>
                  <a:txBody>
                    <a:bodyPr/>
                    <a:lstStyle/>
                    <a:p>
                      <a:pPr algn="ctr"/>
                      <a:r>
                        <a:rPr lang="en-US" b="1" dirty="0" smtClean="0">
                          <a:solidFill>
                            <a:schemeClr val="tx1"/>
                          </a:solidFill>
                        </a:rPr>
                        <a:t>16</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1</a:t>
                      </a:r>
                      <a:endParaRPr lang="en-US" b="1" dirty="0">
                        <a:solidFill>
                          <a:schemeClr val="tx1"/>
                        </a:solidFill>
                      </a:endParaRPr>
                    </a:p>
                  </a:txBody>
                  <a:tcPr>
                    <a:solidFill>
                      <a:schemeClr val="accent4">
                        <a:lumMod val="20000"/>
                        <a:lumOff val="80000"/>
                      </a:schemeClr>
                    </a:solidFill>
                  </a:tcPr>
                </a:tc>
                <a:tc>
                  <a:txBody>
                    <a:bodyPr/>
                    <a:lstStyle/>
                    <a:p>
                      <a:pPr algn="ctr"/>
                      <a:r>
                        <a:rPr lang="en-US" b="1" dirty="0" smtClean="0">
                          <a:solidFill>
                            <a:schemeClr val="tx1"/>
                          </a:solidFill>
                        </a:rPr>
                        <a:t>16</a:t>
                      </a:r>
                      <a:endParaRPr lang="en-US" b="1" dirty="0">
                        <a:solidFill>
                          <a:schemeClr val="tx1"/>
                        </a:solidFill>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86.4 bits</a:t>
                      </a:r>
                    </a:p>
                  </a:txBody>
                  <a:tcPr>
                    <a:solidFill>
                      <a:schemeClr val="accent4">
                        <a:lumMod val="20000"/>
                        <a:lumOff val="80000"/>
                      </a:schemeClr>
                    </a:solidFill>
                  </a:tcPr>
                </a:tc>
                <a:tc>
                  <a:txBody>
                    <a:bodyPr/>
                    <a:lstStyle/>
                    <a:p>
                      <a:pPr algn="ctr"/>
                      <a:r>
                        <a:rPr lang="en-US" b="1" dirty="0" smtClean="0">
                          <a:solidFill>
                            <a:srgbClr val="FF0000"/>
                          </a:solidFill>
                        </a:rPr>
                        <a:t>28.2 dB</a:t>
                      </a:r>
                      <a:endParaRPr lang="en-US" b="1" dirty="0">
                        <a:solidFill>
                          <a:srgbClr val="FF0000"/>
                        </a:solidFill>
                      </a:endParaRPr>
                    </a:p>
                  </a:txBody>
                  <a:tcPr>
                    <a:solidFill>
                      <a:schemeClr val="accent4">
                        <a:lumMod val="20000"/>
                        <a:lumOff val="80000"/>
                      </a:schemeClr>
                    </a:solidFill>
                  </a:tcPr>
                </a:tc>
              </a:tr>
            </a:tbl>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96302764"/>
              </p:ext>
            </p:extLst>
          </p:nvPr>
        </p:nvGraphicFramePr>
        <p:xfrm>
          <a:off x="7380288" y="2997200"/>
          <a:ext cx="482600" cy="330200"/>
        </p:xfrm>
        <a:graphic>
          <a:graphicData uri="http://schemas.openxmlformats.org/presentationml/2006/ole">
            <mc:AlternateContent xmlns:mc="http://schemas.openxmlformats.org/markup-compatibility/2006">
              <mc:Choice xmlns:v="urn:schemas-microsoft-com:vml" Requires="v">
                <p:oleObj spid="_x0000_s106411" name="Equation" r:id="rId7" imgW="241300" imgH="165100" progId="Equation.3">
                  <p:embed/>
                </p:oleObj>
              </mc:Choice>
              <mc:Fallback>
                <p:oleObj name="Equation" r:id="rId7" imgW="241300" imgH="165100" progId="Equation.3">
                  <p:embed/>
                  <p:pic>
                    <p:nvPicPr>
                      <p:cNvPr id="0" name=""/>
                      <p:cNvPicPr/>
                      <p:nvPr/>
                    </p:nvPicPr>
                    <p:blipFill>
                      <a:blip r:embed="rId8"/>
                      <a:stretch>
                        <a:fillRect/>
                      </a:stretch>
                    </p:blipFill>
                    <p:spPr>
                      <a:xfrm>
                        <a:off x="7380288" y="2997200"/>
                        <a:ext cx="482600" cy="3302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167816325"/>
              </p:ext>
            </p:extLst>
          </p:nvPr>
        </p:nvGraphicFramePr>
        <p:xfrm>
          <a:off x="5841800" y="2996952"/>
          <a:ext cx="482600" cy="330200"/>
        </p:xfrm>
        <a:graphic>
          <a:graphicData uri="http://schemas.openxmlformats.org/presentationml/2006/ole">
            <mc:AlternateContent xmlns:mc="http://schemas.openxmlformats.org/markup-compatibility/2006">
              <mc:Choice xmlns:v="urn:schemas-microsoft-com:vml" Requires="v">
                <p:oleObj spid="_x0000_s106412" name="Equation" r:id="rId9" imgW="241300" imgH="165100" progId="Equation.3">
                  <p:embed/>
                </p:oleObj>
              </mc:Choice>
              <mc:Fallback>
                <p:oleObj name="Equation" r:id="rId9" imgW="241300" imgH="165100" progId="Equation.3">
                  <p:embed/>
                  <p:pic>
                    <p:nvPicPr>
                      <p:cNvPr id="0" name=""/>
                      <p:cNvPicPr/>
                      <p:nvPr/>
                    </p:nvPicPr>
                    <p:blipFill>
                      <a:blip r:embed="rId10"/>
                      <a:stretch>
                        <a:fillRect/>
                      </a:stretch>
                    </p:blipFill>
                    <p:spPr>
                      <a:xfrm>
                        <a:off x="5841800" y="2996952"/>
                        <a:ext cx="482600" cy="330200"/>
                      </a:xfrm>
                      <a:prstGeom prst="rect">
                        <a:avLst/>
                      </a:prstGeom>
                    </p:spPr>
                  </p:pic>
                </p:oleObj>
              </mc:Fallback>
            </mc:AlternateContent>
          </a:graphicData>
        </a:graphic>
      </p:graphicFrame>
      <p:sp>
        <p:nvSpPr>
          <p:cNvPr id="38" name="TextBox 37"/>
          <p:cNvSpPr txBox="1"/>
          <p:nvPr/>
        </p:nvSpPr>
        <p:spPr>
          <a:xfrm>
            <a:off x="13417327" y="56819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50007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Media-based vs. Legacy Systems</a:t>
            </a:r>
            <a:r>
              <a:rPr lang="en-US" sz="4000" dirty="0" smtClean="0"/>
              <a:t>: </a:t>
            </a:r>
            <a:r>
              <a:rPr lang="en-US" sz="4000" dirty="0"/>
              <a:t/>
            </a:r>
            <a:br>
              <a:rPr lang="en-US" sz="4000" dirty="0"/>
            </a:br>
            <a:r>
              <a:rPr lang="en-US" sz="4000" dirty="0"/>
              <a:t>Slope of Rate vs. SNR </a:t>
            </a:r>
            <a:r>
              <a:rPr lang="en-US" sz="4000" dirty="0" smtClean="0"/>
              <a:t>(dB) at SNR=0 </a:t>
            </a:r>
            <a:endParaRPr lang="en-US" sz="4000" dirty="0"/>
          </a:p>
        </p:txBody>
      </p:sp>
      <p:sp>
        <p:nvSpPr>
          <p:cNvPr id="3" name="Content Placeholder 2"/>
          <p:cNvSpPr>
            <a:spLocks noGrp="1"/>
          </p:cNvSpPr>
          <p:nvPr>
            <p:ph idx="1"/>
          </p:nvPr>
        </p:nvSpPr>
        <p:spPr>
          <a:xfrm>
            <a:off x="457200" y="1783357"/>
            <a:ext cx="8229600" cy="4525963"/>
          </a:xfrm>
        </p:spPr>
        <p:txBody>
          <a:bodyPr/>
          <a:lstStyle/>
          <a:p>
            <a:r>
              <a:rPr lang="en-US" dirty="0" smtClean="0"/>
              <a:t>Legacy SISO: Slope=</a:t>
            </a:r>
            <a:r>
              <a:rPr lang="en-US" b="1" dirty="0">
                <a:solidFill>
                  <a:srgbClr val="FF0000"/>
                </a:solidFill>
                <a:latin typeface="Times New Roman"/>
                <a:cs typeface="Times New Roman"/>
              </a:rPr>
              <a:t>1</a:t>
            </a:r>
          </a:p>
          <a:p>
            <a:r>
              <a:rPr lang="en-US" dirty="0" smtClean="0">
                <a:cs typeface="Times New Roman"/>
              </a:rPr>
              <a:t>Legacy </a:t>
            </a:r>
            <a:r>
              <a:rPr lang="en-US" dirty="0" err="1" smtClean="0">
                <a:cs typeface="Times New Roman"/>
              </a:rPr>
              <a:t>KxK</a:t>
            </a:r>
            <a:r>
              <a:rPr lang="en-US" dirty="0" smtClean="0">
                <a:cs typeface="Times New Roman"/>
              </a:rPr>
              <a:t> MIMO: </a:t>
            </a:r>
            <a:r>
              <a:rPr lang="en-US" b="1" dirty="0" smtClean="0">
                <a:solidFill>
                  <a:srgbClr val="FF0000"/>
                </a:solidFill>
                <a:cs typeface="Times New Roman"/>
              </a:rPr>
              <a:t>Maximum eigenvalue of a </a:t>
            </a:r>
            <a:r>
              <a:rPr lang="en-US" b="1" dirty="0" err="1" smtClean="0">
                <a:solidFill>
                  <a:srgbClr val="FF0000"/>
                </a:solidFill>
                <a:cs typeface="Times New Roman"/>
              </a:rPr>
              <a:t>KxK</a:t>
            </a:r>
            <a:r>
              <a:rPr lang="en-US" b="1" dirty="0" smtClean="0">
                <a:solidFill>
                  <a:srgbClr val="FF0000"/>
                </a:solidFill>
                <a:cs typeface="Times New Roman"/>
              </a:rPr>
              <a:t> </a:t>
            </a:r>
            <a:r>
              <a:rPr lang="en-US" b="1" dirty="0" err="1" smtClean="0">
                <a:solidFill>
                  <a:srgbClr val="FF0000"/>
                </a:solidFill>
                <a:cs typeface="Times New Roman"/>
              </a:rPr>
              <a:t>Wishart</a:t>
            </a:r>
            <a:r>
              <a:rPr lang="en-US" b="1" dirty="0" smtClean="0">
                <a:solidFill>
                  <a:srgbClr val="FF0000"/>
                </a:solidFill>
                <a:cs typeface="Times New Roman"/>
              </a:rPr>
              <a:t> matrix (</a:t>
            </a:r>
            <a:r>
              <a:rPr lang="en-US" b="1" u="sng" dirty="0" smtClean="0">
                <a:solidFill>
                  <a:srgbClr val="FF0000"/>
                </a:solidFill>
                <a:cs typeface="Times New Roman"/>
              </a:rPr>
              <a:t>upper limited by 4</a:t>
            </a:r>
            <a:r>
              <a:rPr lang="en-US" b="1" dirty="0" smtClean="0">
                <a:solidFill>
                  <a:srgbClr val="FF0000"/>
                </a:solidFill>
                <a:cs typeface="Times New Roman"/>
              </a:rPr>
              <a:t>)</a:t>
            </a:r>
          </a:p>
          <a:p>
            <a:r>
              <a:rPr lang="en-US" dirty="0" smtClean="0">
                <a:cs typeface="Times New Roman"/>
              </a:rPr>
              <a:t>1xK Media-based: </a:t>
            </a:r>
            <a:r>
              <a:rPr lang="en-US" b="1" dirty="0" smtClean="0">
                <a:solidFill>
                  <a:srgbClr val="FF0000"/>
                </a:solidFill>
                <a:cs typeface="Times New Roman"/>
              </a:rPr>
              <a:t>LK</a:t>
            </a:r>
            <a:endParaRPr lang="en-US" sz="2800" b="1" dirty="0">
              <a:cs typeface="Times New Roman"/>
            </a:endParaRPr>
          </a:p>
          <a:p>
            <a:endParaRPr lang="en-US" sz="2800" b="1" dirty="0" smtClean="0">
              <a:cs typeface="Times New Roman"/>
            </a:endParaRPr>
          </a:p>
          <a:p>
            <a:endParaRPr lang="en-US" sz="2800" b="1" dirty="0">
              <a:cs typeface="Times New Roman"/>
            </a:endParaRPr>
          </a:p>
          <a:p>
            <a:endParaRPr lang="en-US" sz="2800" b="1" dirty="0" smtClean="0">
              <a:cs typeface="Times New Roman"/>
            </a:endParaRPr>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11</a:t>
            </a:fld>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996679350"/>
              </p:ext>
            </p:extLst>
          </p:nvPr>
        </p:nvGraphicFramePr>
        <p:xfrm>
          <a:off x="683568" y="4437112"/>
          <a:ext cx="7704000" cy="1296144"/>
        </p:xfrm>
        <a:graphic>
          <a:graphicData uri="http://schemas.openxmlformats.org/drawingml/2006/table">
            <a:tbl>
              <a:tblPr firstRow="1" bandRow="1">
                <a:tableStyleId>{793D81CF-94F2-401A-BA57-92F5A7B2D0C5}</a:tableStyleId>
              </a:tblPr>
              <a:tblGrid>
                <a:gridCol w="2056431"/>
                <a:gridCol w="1025169"/>
                <a:gridCol w="1540800"/>
                <a:gridCol w="1540800"/>
                <a:gridCol w="1540800"/>
              </a:tblGrid>
              <a:tr h="432048">
                <a:tc>
                  <a:txBody>
                    <a:bodyPr/>
                    <a:lstStyle/>
                    <a:p>
                      <a:pPr algn="ctr"/>
                      <a:endParaRPr lang="en-US" dirty="0"/>
                    </a:p>
                  </a:txBody>
                  <a:tcPr/>
                </a:tc>
                <a:tc>
                  <a:txBody>
                    <a:bodyPr/>
                    <a:lstStyle/>
                    <a:p>
                      <a:pPr algn="ctr"/>
                      <a:r>
                        <a:rPr lang="en-US" dirty="0" smtClean="0"/>
                        <a:t>L=1, K=2</a:t>
                      </a:r>
                      <a:endParaRPr lang="en-US" dirty="0"/>
                    </a:p>
                  </a:txBody>
                  <a:tcPr/>
                </a:tc>
                <a:tc>
                  <a:txBody>
                    <a:bodyPr/>
                    <a:lstStyle/>
                    <a:p>
                      <a:pPr algn="ctr"/>
                      <a:r>
                        <a:rPr lang="en-US" dirty="0" smtClean="0"/>
                        <a:t>L=1, K=4</a:t>
                      </a:r>
                      <a:endParaRPr lang="en-US" dirty="0"/>
                    </a:p>
                  </a:txBody>
                  <a:tcPr/>
                </a:tc>
                <a:tc>
                  <a:txBody>
                    <a:bodyPr/>
                    <a:lstStyle/>
                    <a:p>
                      <a:pPr algn="ctr"/>
                      <a:r>
                        <a:rPr lang="en-US" dirty="0" smtClean="0"/>
                        <a:t>L=1, K=8</a:t>
                      </a:r>
                      <a:endParaRPr lang="en-US" dirty="0"/>
                    </a:p>
                  </a:txBody>
                  <a:tcPr/>
                </a:tc>
                <a:tc>
                  <a:txBody>
                    <a:bodyPr/>
                    <a:lstStyle/>
                    <a:p>
                      <a:pPr algn="ctr"/>
                      <a:r>
                        <a:rPr lang="en-US" dirty="0" smtClean="0"/>
                        <a:t>L=1, K=infinity</a:t>
                      </a:r>
                      <a:endParaRPr lang="en-US" dirty="0"/>
                    </a:p>
                  </a:txBody>
                  <a:tcPr/>
                </a:tc>
              </a:tr>
              <a:tr h="432048">
                <a:tc>
                  <a:txBody>
                    <a:bodyPr/>
                    <a:lstStyle/>
                    <a:p>
                      <a:pPr algn="ctr"/>
                      <a:r>
                        <a:rPr lang="en-US" dirty="0" err="1" smtClean="0"/>
                        <a:t>KxK</a:t>
                      </a:r>
                      <a:r>
                        <a:rPr lang="en-US" baseline="0" dirty="0" smtClean="0"/>
                        <a:t> MIMO</a:t>
                      </a:r>
                      <a:endParaRPr lang="en-US" dirty="0"/>
                    </a:p>
                  </a:txBody>
                  <a:tcPr/>
                </a:tc>
                <a:tc>
                  <a:txBody>
                    <a:bodyPr/>
                    <a:lstStyle/>
                    <a:p>
                      <a:pPr algn="ctr"/>
                      <a:r>
                        <a:rPr lang="en-US" dirty="0" smtClean="0"/>
                        <a:t>1.75</a:t>
                      </a:r>
                      <a:endParaRPr lang="en-US" dirty="0"/>
                    </a:p>
                  </a:txBody>
                  <a:tcPr/>
                </a:tc>
                <a:tc>
                  <a:txBody>
                    <a:bodyPr/>
                    <a:lstStyle/>
                    <a:p>
                      <a:pPr algn="ctr"/>
                      <a:r>
                        <a:rPr lang="en-US" dirty="0" smtClean="0"/>
                        <a:t>2.45</a:t>
                      </a:r>
                      <a:endParaRPr lang="en-US" dirty="0"/>
                    </a:p>
                  </a:txBody>
                  <a:tcPr/>
                </a:tc>
                <a:tc>
                  <a:txBody>
                    <a:bodyPr/>
                    <a:lstStyle/>
                    <a:p>
                      <a:pPr algn="ctr"/>
                      <a:r>
                        <a:rPr lang="en-US" dirty="0" smtClean="0"/>
                        <a:t>2.96</a:t>
                      </a:r>
                      <a:endParaRPr lang="en-US" dirty="0"/>
                    </a:p>
                  </a:txBody>
                  <a:tcPr/>
                </a:tc>
                <a:tc>
                  <a:txBody>
                    <a:bodyPr/>
                    <a:lstStyle/>
                    <a:p>
                      <a:pPr algn="ctr"/>
                      <a:r>
                        <a:rPr lang="en-US" dirty="0" smtClean="0"/>
                        <a:t>4</a:t>
                      </a:r>
                      <a:endParaRPr lang="en-US" dirty="0"/>
                    </a:p>
                  </a:txBody>
                  <a:tcPr/>
                </a:tc>
              </a:tr>
              <a:tr h="432048">
                <a:tc>
                  <a:txBody>
                    <a:bodyPr/>
                    <a:lstStyle/>
                    <a:p>
                      <a:pPr algn="ctr"/>
                      <a:r>
                        <a:rPr lang="en-US" dirty="0" smtClean="0"/>
                        <a:t>1xK</a:t>
                      </a:r>
                      <a:r>
                        <a:rPr lang="en-US" baseline="0" dirty="0" smtClean="0"/>
                        <a:t> Media-based </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c>
                  <a:txBody>
                    <a:bodyPr/>
                    <a:lstStyle/>
                    <a:p>
                      <a:pPr algn="ctr"/>
                      <a:r>
                        <a:rPr lang="en-US" dirty="0" smtClean="0"/>
                        <a:t>Infinity </a:t>
                      </a:r>
                      <a:endParaRPr lang="en-US" dirty="0"/>
                    </a:p>
                  </a:txBody>
                  <a:tcPr/>
                </a:tc>
              </a:tr>
            </a:tbl>
          </a:graphicData>
        </a:graphic>
      </p:graphicFrame>
    </p:spTree>
    <p:extLst>
      <p:ext uri="{BB962C8B-B14F-4D97-AF65-F5344CB8AC3E}">
        <p14:creationId xmlns:p14="http://schemas.microsoft.com/office/powerpoint/2010/main" val="291079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US" dirty="0"/>
              <a:t>Media-based vs. Legacy </a:t>
            </a:r>
            <a:r>
              <a:rPr lang="en-US" dirty="0" smtClean="0"/>
              <a:t>MIMO </a:t>
            </a:r>
            <a:endParaRPr lang="en-US" dirty="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12</a:t>
            </a:fld>
            <a:endParaRPr lang="en-US" sz="1800" dirty="0"/>
          </a:p>
        </p:txBody>
      </p:sp>
      <p:sp>
        <p:nvSpPr>
          <p:cNvPr id="21" name="Content Placeholder 2"/>
          <p:cNvSpPr>
            <a:spLocks noGrp="1"/>
          </p:cNvSpPr>
          <p:nvPr>
            <p:ph idx="1"/>
          </p:nvPr>
        </p:nvSpPr>
        <p:spPr>
          <a:xfrm>
            <a:off x="107504" y="4365104"/>
            <a:ext cx="9073008" cy="1800200"/>
          </a:xfrm>
        </p:spPr>
        <p:txBody>
          <a:bodyPr/>
          <a:lstStyle/>
          <a:p>
            <a:r>
              <a:rPr lang="en-US" sz="2800" dirty="0" smtClean="0">
                <a:cs typeface="Times New Roman"/>
              </a:rPr>
              <a:t>MIMO works well only at high SNR values, but in some applications, e.g., optical transmission where MIMO is formed over different polarizations, or very lower power wireless, it is important to use spatial degrees of freedom offered by multiple antennas to save energy.</a:t>
            </a:r>
          </a:p>
        </p:txBody>
      </p:sp>
      <p:sp>
        <p:nvSpPr>
          <p:cNvPr id="22" name="TextBox 21"/>
          <p:cNvSpPr txBox="1"/>
          <p:nvPr/>
        </p:nvSpPr>
        <p:spPr>
          <a:xfrm>
            <a:off x="107504" y="868650"/>
            <a:ext cx="8928992" cy="369332"/>
          </a:xfrm>
          <a:prstGeom prst="rect">
            <a:avLst/>
          </a:prstGeom>
          <a:noFill/>
        </p:spPr>
        <p:txBody>
          <a:bodyPr wrap="square" rtlCol="0">
            <a:spAutoFit/>
          </a:bodyPr>
          <a:lstStyle/>
          <a:p>
            <a:pPr algn="ctr"/>
            <a:r>
              <a:rPr lang="en-US" b="1" dirty="0" smtClean="0"/>
              <a:t>2 or 4 antenna with a rate of  4 bits/s/Hz/antenna is typical in current systems</a:t>
            </a:r>
            <a:endParaRPr lang="en-US" b="1" dirty="0"/>
          </a:p>
        </p:txBody>
      </p:sp>
      <p:pic>
        <p:nvPicPr>
          <p:cNvPr id="27" name="Picture 26" descr="K2.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56682"/>
            <a:ext cx="4729480" cy="2711450"/>
          </a:xfrm>
          <a:prstGeom prst="rect">
            <a:avLst/>
          </a:prstGeom>
        </p:spPr>
      </p:pic>
      <p:pic>
        <p:nvPicPr>
          <p:cNvPr id="20" name="Picture 19" descr="K4.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193669"/>
            <a:ext cx="4729480" cy="2711450"/>
          </a:xfrm>
          <a:prstGeom prst="rect">
            <a:avLst/>
          </a:prstGeom>
        </p:spPr>
      </p:pic>
      <p:sp>
        <p:nvSpPr>
          <p:cNvPr id="3" name="TextBox 2"/>
          <p:cNvSpPr txBox="1"/>
          <p:nvPr/>
        </p:nvSpPr>
        <p:spPr>
          <a:xfrm>
            <a:off x="800564" y="1444714"/>
            <a:ext cx="1251156" cy="400110"/>
          </a:xfrm>
          <a:prstGeom prst="rect">
            <a:avLst/>
          </a:prstGeom>
          <a:noFill/>
        </p:spPr>
        <p:txBody>
          <a:bodyPr wrap="none" rtlCol="0">
            <a:spAutoFit/>
          </a:bodyPr>
          <a:lstStyle/>
          <a:p>
            <a:r>
              <a:rPr lang="en-US" sz="2000" i="1" dirty="0" smtClean="0">
                <a:solidFill>
                  <a:srgbClr val="FF0000"/>
                </a:solidFill>
                <a:latin typeface="Times New Roman"/>
                <a:cs typeface="Times New Roman"/>
              </a:rPr>
              <a:t>L=1,K=2</a:t>
            </a:r>
            <a:endParaRPr lang="en-US" sz="2000" i="1" dirty="0">
              <a:solidFill>
                <a:srgbClr val="FF0000"/>
              </a:solidFill>
              <a:latin typeface="Times New Roman"/>
              <a:cs typeface="Times New Roman"/>
            </a:endParaRPr>
          </a:p>
        </p:txBody>
      </p:sp>
      <p:sp>
        <p:nvSpPr>
          <p:cNvPr id="9" name="TextBox 8"/>
          <p:cNvSpPr txBox="1"/>
          <p:nvPr/>
        </p:nvSpPr>
        <p:spPr>
          <a:xfrm>
            <a:off x="5121044" y="1444714"/>
            <a:ext cx="1251156" cy="400110"/>
          </a:xfrm>
          <a:prstGeom prst="rect">
            <a:avLst/>
          </a:prstGeom>
          <a:noFill/>
        </p:spPr>
        <p:txBody>
          <a:bodyPr wrap="none" rtlCol="0">
            <a:spAutoFit/>
          </a:bodyPr>
          <a:lstStyle/>
          <a:p>
            <a:r>
              <a:rPr lang="en-US" sz="2000" i="1" dirty="0" smtClean="0">
                <a:solidFill>
                  <a:srgbClr val="FF0000"/>
                </a:solidFill>
                <a:latin typeface="Times New Roman"/>
                <a:cs typeface="Times New Roman"/>
              </a:rPr>
              <a:t>L=1,K=4</a:t>
            </a:r>
            <a:endParaRPr lang="en-US" sz="2000" i="1" dirty="0">
              <a:solidFill>
                <a:srgbClr val="FF0000"/>
              </a:solidFill>
              <a:latin typeface="Times New Roman"/>
              <a:cs typeface="Times New Roman"/>
            </a:endParaRPr>
          </a:p>
        </p:txBody>
      </p:sp>
      <p:sp>
        <p:nvSpPr>
          <p:cNvPr id="10" name="TextBox 9"/>
          <p:cNvSpPr txBox="1"/>
          <p:nvPr/>
        </p:nvSpPr>
        <p:spPr>
          <a:xfrm>
            <a:off x="755576" y="3933056"/>
            <a:ext cx="7942382" cy="400110"/>
          </a:xfrm>
          <a:prstGeom prst="rect">
            <a:avLst/>
          </a:prstGeom>
          <a:noFill/>
        </p:spPr>
        <p:txBody>
          <a:bodyPr wrap="none" rtlCol="0">
            <a:spAutoFit/>
          </a:bodyPr>
          <a:lstStyle/>
          <a:p>
            <a:r>
              <a:rPr lang="en-US" sz="2000" dirty="0" smtClean="0">
                <a:solidFill>
                  <a:srgbClr val="FF0000"/>
                </a:solidFill>
                <a:latin typeface="+mn-lt"/>
                <a:cs typeface="Times New Roman"/>
              </a:rPr>
              <a:t>Relative Gain of Media-based will be much higher for </a:t>
            </a:r>
            <a:r>
              <a:rPr lang="en-US" sz="2000" i="1" dirty="0" smtClean="0">
                <a:solidFill>
                  <a:srgbClr val="FF0000"/>
                </a:solidFill>
                <a:latin typeface="Times New Roman"/>
                <a:cs typeface="Times New Roman"/>
              </a:rPr>
              <a:t>L&gt;1</a:t>
            </a:r>
            <a:r>
              <a:rPr lang="en-US" sz="2000" dirty="0" smtClean="0">
                <a:solidFill>
                  <a:srgbClr val="FF0000"/>
                </a:solidFill>
                <a:latin typeface="+mn-lt"/>
                <a:cs typeface="Times New Roman"/>
              </a:rPr>
              <a:t>, typically </a:t>
            </a:r>
            <a:r>
              <a:rPr lang="en-US" sz="2000" i="1" dirty="0" smtClean="0">
                <a:solidFill>
                  <a:srgbClr val="FF0000"/>
                </a:solidFill>
                <a:latin typeface="Times New Roman"/>
                <a:cs typeface="Times New Roman"/>
              </a:rPr>
              <a:t>L&gt;&gt;1</a:t>
            </a:r>
            <a:endParaRPr lang="en-US" sz="2000" i="1" dirty="0">
              <a:solidFill>
                <a:srgbClr val="FF0000"/>
              </a:solidFill>
              <a:latin typeface="Times New Roman"/>
              <a:cs typeface="Times New Roman"/>
            </a:endParaRPr>
          </a:p>
        </p:txBody>
      </p:sp>
    </p:spTree>
    <p:extLst>
      <p:ext uri="{BB962C8B-B14F-4D97-AF65-F5344CB8AC3E}">
        <p14:creationId xmlns:p14="http://schemas.microsoft.com/office/powerpoint/2010/main" val="32470904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t>Media-based vs. Legacy </a:t>
            </a:r>
            <a:r>
              <a:rPr lang="en-US" dirty="0" smtClean="0"/>
              <a:t>MIMO </a:t>
            </a:r>
            <a:endParaRPr lang="en-US" dirty="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13</a:t>
            </a:fld>
            <a:endParaRPr lang="en-US" sz="1800" dirty="0"/>
          </a:p>
        </p:txBody>
      </p:sp>
      <p:sp>
        <p:nvSpPr>
          <p:cNvPr id="21" name="Content Placeholder 2"/>
          <p:cNvSpPr>
            <a:spLocks noGrp="1"/>
          </p:cNvSpPr>
          <p:nvPr>
            <p:ph idx="1"/>
          </p:nvPr>
        </p:nvSpPr>
        <p:spPr>
          <a:xfrm>
            <a:off x="251520" y="4509120"/>
            <a:ext cx="8784976" cy="1800200"/>
          </a:xfrm>
        </p:spPr>
        <p:txBody>
          <a:bodyPr/>
          <a:lstStyle/>
          <a:p>
            <a:r>
              <a:rPr lang="en-US" sz="2800" dirty="0" smtClean="0">
                <a:cs typeface="Times New Roman"/>
              </a:rPr>
              <a:t>1xK media-based is significantly simpler than </a:t>
            </a:r>
            <a:r>
              <a:rPr lang="en-US" sz="2800" dirty="0" err="1" smtClean="0">
                <a:cs typeface="Times New Roman"/>
              </a:rPr>
              <a:t>KxK</a:t>
            </a:r>
            <a:r>
              <a:rPr lang="en-US" sz="2800" dirty="0" smtClean="0">
                <a:cs typeface="Times New Roman"/>
              </a:rPr>
              <a:t> MIMO.</a:t>
            </a:r>
          </a:p>
          <a:p>
            <a:r>
              <a:rPr lang="en-US" sz="2800" b="1" dirty="0" smtClean="0">
                <a:cs typeface="Times New Roman"/>
              </a:rPr>
              <a:t>At low SNR</a:t>
            </a:r>
            <a:r>
              <a:rPr lang="en-US" sz="2800" dirty="0" smtClean="0">
                <a:cs typeface="Times New Roman"/>
              </a:rPr>
              <a:t>, unlike MIMO, media-based is optimum.</a:t>
            </a:r>
            <a:endParaRPr lang="en-US" sz="2800" dirty="0">
              <a:cs typeface="Times New Roman"/>
            </a:endParaRPr>
          </a:p>
          <a:p>
            <a:r>
              <a:rPr lang="en-US" sz="2800" b="1" dirty="0" smtClean="0">
                <a:cs typeface="Times New Roman"/>
              </a:rPr>
              <a:t>At high SNR</a:t>
            </a:r>
            <a:r>
              <a:rPr lang="en-US" sz="2800" dirty="0" smtClean="0">
                <a:cs typeface="Times New Roman"/>
              </a:rPr>
              <a:t>, energy saving of media-based vs. MIMO is significant and increases with the number of antennas.</a:t>
            </a:r>
          </a:p>
        </p:txBody>
      </p:sp>
      <p:pic>
        <p:nvPicPr>
          <p:cNvPr id="7" name="Picture 6" descr="K8-1.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60" y="1449883"/>
            <a:ext cx="5500340" cy="3059237"/>
          </a:xfrm>
          <a:prstGeom prst="rect">
            <a:avLst/>
          </a:prstGeom>
        </p:spPr>
      </p:pic>
      <p:sp>
        <p:nvSpPr>
          <p:cNvPr id="22" name="TextBox 21"/>
          <p:cNvSpPr txBox="1"/>
          <p:nvPr/>
        </p:nvSpPr>
        <p:spPr>
          <a:xfrm>
            <a:off x="755576" y="1161851"/>
            <a:ext cx="5652000" cy="369332"/>
          </a:xfrm>
          <a:prstGeom prst="rect">
            <a:avLst/>
          </a:prstGeom>
          <a:noFill/>
          <a:ln>
            <a:solidFill>
              <a:schemeClr val="bg1"/>
            </a:solidFill>
          </a:ln>
        </p:spPr>
        <p:txBody>
          <a:bodyPr wrap="square" rtlCol="0">
            <a:spAutoFit/>
          </a:bodyPr>
          <a:lstStyle/>
          <a:p>
            <a:pPr algn="ctr"/>
            <a:r>
              <a:rPr lang="en-US" dirty="0"/>
              <a:t>8</a:t>
            </a:r>
            <a:r>
              <a:rPr lang="en-US" dirty="0" smtClean="0"/>
              <a:t> antenna systems with a rate of  4 bits/s/Hz/antenna</a:t>
            </a:r>
            <a:endParaRPr lang="en-US" dirty="0"/>
          </a:p>
        </p:txBody>
      </p:sp>
      <p:sp>
        <p:nvSpPr>
          <p:cNvPr id="8" name="TextBox 7"/>
          <p:cNvSpPr txBox="1"/>
          <p:nvPr/>
        </p:nvSpPr>
        <p:spPr>
          <a:xfrm>
            <a:off x="1664660" y="1769853"/>
            <a:ext cx="1251156" cy="400110"/>
          </a:xfrm>
          <a:prstGeom prst="rect">
            <a:avLst/>
          </a:prstGeom>
          <a:noFill/>
        </p:spPr>
        <p:txBody>
          <a:bodyPr wrap="none" rtlCol="0">
            <a:spAutoFit/>
          </a:bodyPr>
          <a:lstStyle/>
          <a:p>
            <a:r>
              <a:rPr lang="en-US" sz="2000" i="1" dirty="0" smtClean="0">
                <a:solidFill>
                  <a:srgbClr val="FF0000"/>
                </a:solidFill>
                <a:latin typeface="Times New Roman"/>
                <a:cs typeface="Times New Roman"/>
              </a:rPr>
              <a:t>L=1,K=8</a:t>
            </a:r>
            <a:endParaRPr lang="en-US" sz="2000" i="1" dirty="0">
              <a:solidFill>
                <a:srgbClr val="FF0000"/>
              </a:solidFill>
              <a:latin typeface="Times New Roman"/>
              <a:cs typeface="Times New Roman"/>
            </a:endParaRPr>
          </a:p>
        </p:txBody>
      </p:sp>
      <p:sp>
        <p:nvSpPr>
          <p:cNvPr id="9" name="TextBox 8"/>
          <p:cNvSpPr txBox="1"/>
          <p:nvPr/>
        </p:nvSpPr>
        <p:spPr>
          <a:xfrm>
            <a:off x="6156176" y="2214676"/>
            <a:ext cx="2448272" cy="1323439"/>
          </a:xfrm>
          <a:prstGeom prst="rect">
            <a:avLst/>
          </a:prstGeom>
          <a:noFill/>
        </p:spPr>
        <p:txBody>
          <a:bodyPr wrap="square" rtlCol="0">
            <a:spAutoFit/>
          </a:bodyPr>
          <a:lstStyle/>
          <a:p>
            <a:r>
              <a:rPr lang="en-US" sz="2000" dirty="0" smtClean="0">
                <a:solidFill>
                  <a:srgbClr val="FF0000"/>
                </a:solidFill>
                <a:latin typeface="+mn-lt"/>
                <a:cs typeface="Times New Roman"/>
              </a:rPr>
              <a:t>Relative Gain of Media-based will be much higher for </a:t>
            </a:r>
            <a:r>
              <a:rPr lang="en-US" sz="2000" i="1" dirty="0" smtClean="0">
                <a:solidFill>
                  <a:srgbClr val="FF0000"/>
                </a:solidFill>
                <a:latin typeface="Times New Roman"/>
                <a:cs typeface="Times New Roman"/>
              </a:rPr>
              <a:t>L&gt;1</a:t>
            </a:r>
            <a:r>
              <a:rPr lang="en-US" sz="2000" dirty="0" smtClean="0">
                <a:solidFill>
                  <a:srgbClr val="FF0000"/>
                </a:solidFill>
                <a:latin typeface="+mn-lt"/>
                <a:cs typeface="Times New Roman"/>
              </a:rPr>
              <a:t>, usually </a:t>
            </a:r>
            <a:r>
              <a:rPr lang="en-US" sz="2000" i="1" dirty="0" smtClean="0">
                <a:solidFill>
                  <a:srgbClr val="FF0000"/>
                </a:solidFill>
                <a:latin typeface="Times New Roman"/>
                <a:cs typeface="Times New Roman"/>
              </a:rPr>
              <a:t>L&gt;&gt;1.</a:t>
            </a:r>
            <a:endParaRPr lang="en-US" sz="2000" i="1" dirty="0">
              <a:solidFill>
                <a:srgbClr val="FF0000"/>
              </a:solidFill>
              <a:latin typeface="Times New Roman"/>
              <a:cs typeface="Times New Roman"/>
            </a:endParaRPr>
          </a:p>
        </p:txBody>
      </p:sp>
    </p:spTree>
    <p:extLst>
      <p:ext uri="{BB962C8B-B14F-4D97-AF65-F5344CB8AC3E}">
        <p14:creationId xmlns:p14="http://schemas.microsoft.com/office/powerpoint/2010/main" val="26471276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en-US" dirty="0" smtClean="0"/>
              <a:t>Some Remarks</a:t>
            </a:r>
            <a:endParaRPr lang="en-US" dirty="0"/>
          </a:p>
        </p:txBody>
      </p:sp>
      <p:sp>
        <p:nvSpPr>
          <p:cNvPr id="3" name="Content Placeholder 2"/>
          <p:cNvSpPr>
            <a:spLocks noGrp="1"/>
          </p:cNvSpPr>
          <p:nvPr>
            <p:ph idx="1"/>
          </p:nvPr>
        </p:nvSpPr>
        <p:spPr>
          <a:xfrm>
            <a:off x="395536" y="1063277"/>
            <a:ext cx="8229600" cy="4525963"/>
          </a:xfrm>
        </p:spPr>
        <p:txBody>
          <a:bodyPr/>
          <a:lstStyle/>
          <a:p>
            <a:r>
              <a:rPr lang="en-US" dirty="0" smtClean="0"/>
              <a:t>Power spectrum for media-based:</a:t>
            </a:r>
          </a:p>
          <a:p>
            <a:pPr lvl="1"/>
            <a:r>
              <a:rPr lang="en-US" dirty="0" smtClean="0"/>
              <a:t>Linear time-varying (LTV) while legacy systems are linear time-invariant (LTI).</a:t>
            </a:r>
          </a:p>
          <a:p>
            <a:pPr lvl="1"/>
            <a:r>
              <a:rPr lang="en-US" dirty="0" smtClean="0"/>
              <a:t> LTV can cause frequency expansion.</a:t>
            </a:r>
          </a:p>
          <a:p>
            <a:pPr lvl="1"/>
            <a:r>
              <a:rPr lang="en-US" dirty="0" smtClean="0"/>
              <a:t>Received Power Spectrum: Average of channels’ spectrums times input spectrum</a:t>
            </a:r>
          </a:p>
          <a:p>
            <a:pPr lvl="1"/>
            <a:r>
              <a:rPr lang="en-US" dirty="0" smtClean="0"/>
              <a:t>Input spectrum is shaped to limit the bandwidth. </a:t>
            </a:r>
          </a:p>
          <a:p>
            <a:r>
              <a:rPr lang="en-US" dirty="0"/>
              <a:t>Equalization:</a:t>
            </a:r>
          </a:p>
          <a:p>
            <a:pPr lvl="1"/>
            <a:r>
              <a:rPr lang="en-US" sz="2400" dirty="0"/>
              <a:t>Channels with an impulse response of length </a:t>
            </a:r>
            <a:r>
              <a:rPr lang="en-US" sz="2400" i="1" dirty="0" smtClean="0">
                <a:latin typeface="Times New Roman"/>
                <a:cs typeface="Times New Roman"/>
              </a:rPr>
              <a:t>L</a:t>
            </a:r>
            <a:r>
              <a:rPr lang="en-US" sz="2400" dirty="0" smtClean="0"/>
              <a:t> provides </a:t>
            </a:r>
            <a:r>
              <a:rPr lang="en-US" sz="2400" i="1" dirty="0" smtClean="0">
                <a:latin typeface="Times New Roman"/>
                <a:cs typeface="Times New Roman"/>
              </a:rPr>
              <a:t>L</a:t>
            </a:r>
            <a:r>
              <a:rPr lang="en-US" sz="2400" dirty="0" smtClean="0"/>
              <a:t> </a:t>
            </a:r>
            <a:r>
              <a:rPr lang="en-US" sz="2400" dirty="0"/>
              <a:t>extra dimensions per receive antenna </a:t>
            </a:r>
            <a:r>
              <a:rPr lang="en-US" sz="2400" dirty="0" smtClean="0"/>
              <a:t>(inserting </a:t>
            </a:r>
            <a:r>
              <a:rPr lang="en-US" sz="2400" dirty="0"/>
              <a:t>time gaps between subsequent transmissions).</a:t>
            </a:r>
          </a:p>
          <a:p>
            <a:endParaRPr lang="en-US" dirty="0" smtClean="0"/>
          </a:p>
          <a:p>
            <a:endParaRPr lang="en-US" dirty="0" smtClean="0"/>
          </a:p>
        </p:txBody>
      </p:sp>
      <p:sp>
        <p:nvSpPr>
          <p:cNvPr id="5" name="Slide Number Placeholder 4"/>
          <p:cNvSpPr>
            <a:spLocks noGrp="1"/>
          </p:cNvSpPr>
          <p:nvPr>
            <p:ph type="sldNum" sz="quarter" idx="12"/>
          </p:nvPr>
        </p:nvSpPr>
        <p:spPr>
          <a:xfrm>
            <a:off x="8604448" y="6453336"/>
            <a:ext cx="496953" cy="347426"/>
          </a:xfrm>
        </p:spPr>
        <p:txBody>
          <a:bodyPr/>
          <a:lstStyle/>
          <a:p>
            <a:fld id="{995B6B0D-9A43-4647-9594-9D9105F8855F}" type="slidenum">
              <a:rPr lang="en-US" sz="1800" smtClean="0">
                <a:solidFill>
                  <a:prstClr val="black"/>
                </a:solidFill>
                <a:uFill>
                  <a:solidFill>
                    <a:prstClr val="black"/>
                  </a:solidFill>
                </a:uFill>
              </a:rPr>
              <a:pPr/>
              <a:t>14</a:t>
            </a:fld>
            <a:endParaRPr lang="en-US" sz="1800">
              <a:solidFill>
                <a:prstClr val="black"/>
              </a:solidFill>
              <a:uFill>
                <a:solidFill>
                  <a:prstClr val="black"/>
                </a:solidFill>
              </a:uFill>
            </a:endParaRPr>
          </a:p>
        </p:txBody>
      </p:sp>
    </p:spTree>
    <p:extLst>
      <p:ext uri="{BB962C8B-B14F-4D97-AF65-F5344CB8AC3E}">
        <p14:creationId xmlns:p14="http://schemas.microsoft.com/office/powerpoint/2010/main" val="2472743519"/>
      </p:ext>
    </p:extLst>
  </p:cSld>
  <p:clrMapOvr>
    <a:masterClrMapping/>
  </p:clrMapOvr>
  <mc:AlternateContent xmlns:mc="http://schemas.openxmlformats.org/markup-compatibility/2006" xmlns:p14="http://schemas.microsoft.com/office/powerpoint/2010/main">
    <mc:Choice Requires="p14">
      <p:transition spd="slow" p14:dur="2000" advTm="70582"/>
    </mc:Choice>
    <mc:Fallback xmlns="">
      <p:transition xmlns:p14="http://schemas.microsoft.com/office/powerpoint/2010/main" spd="slow" advTm="7058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7768"/>
            <a:ext cx="8435280" cy="1143000"/>
          </a:xfrm>
        </p:spPr>
        <p:txBody>
          <a:bodyPr/>
          <a:lstStyle/>
          <a:p>
            <a:r>
              <a:rPr lang="en-US" sz="4000" b="1" u="sng" dirty="0" smtClean="0"/>
              <a:t>Gain due to Inherent Diversity:</a:t>
            </a:r>
            <a:br>
              <a:rPr lang="en-US" sz="4000" b="1" u="sng" dirty="0" smtClean="0"/>
            </a:br>
            <a:r>
              <a:rPr lang="en-US" sz="4000" dirty="0" smtClean="0"/>
              <a:t>Typicality of </a:t>
            </a:r>
            <a:r>
              <a:rPr lang="en-US" sz="3600" dirty="0" smtClean="0"/>
              <a:t>Random Constellation</a:t>
            </a:r>
            <a:endParaRPr lang="en-US" sz="3600" dirty="0"/>
          </a:p>
        </p:txBody>
      </p:sp>
      <p:sp>
        <p:nvSpPr>
          <p:cNvPr id="4" name="Slide Number Placeholder 3"/>
          <p:cNvSpPr>
            <a:spLocks noGrp="1"/>
          </p:cNvSpPr>
          <p:nvPr>
            <p:ph type="sldNum" sz="quarter" idx="12"/>
          </p:nvPr>
        </p:nvSpPr>
        <p:spPr/>
        <p:txBody>
          <a:bodyPr/>
          <a:lstStyle/>
          <a:p>
            <a:fld id="{995B6B0D-9A43-4647-9594-9D9105F8855F}" type="slidenum">
              <a:rPr lang="en-US" smtClean="0"/>
              <a:pPr/>
              <a:t>15</a:t>
            </a:fld>
            <a:endParaRPr lang="en-US" dirty="0"/>
          </a:p>
        </p:txBody>
      </p:sp>
      <p:sp>
        <p:nvSpPr>
          <p:cNvPr id="5" name="Line 6"/>
          <p:cNvSpPr>
            <a:spLocks noChangeShapeType="1"/>
          </p:cNvSpPr>
          <p:nvPr/>
        </p:nvSpPr>
        <p:spPr bwMode="auto">
          <a:xfrm>
            <a:off x="4916434" y="3023804"/>
            <a:ext cx="6480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6" name="Line 7"/>
          <p:cNvSpPr>
            <a:spLocks noChangeShapeType="1"/>
          </p:cNvSpPr>
          <p:nvPr/>
        </p:nvSpPr>
        <p:spPr bwMode="auto">
          <a:xfrm flipV="1">
            <a:off x="5900659" y="3012632"/>
            <a:ext cx="4716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7" name="Line 8"/>
          <p:cNvSpPr>
            <a:spLocks noChangeShapeType="1"/>
          </p:cNvSpPr>
          <p:nvPr/>
        </p:nvSpPr>
        <p:spPr bwMode="auto">
          <a:xfrm flipH="1">
            <a:off x="5747382" y="2276872"/>
            <a:ext cx="0" cy="57500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534811733"/>
              </p:ext>
            </p:extLst>
          </p:nvPr>
        </p:nvGraphicFramePr>
        <p:xfrm>
          <a:off x="5530008" y="2796608"/>
          <a:ext cx="446088" cy="446087"/>
        </p:xfrm>
        <a:graphic>
          <a:graphicData uri="http://schemas.openxmlformats.org/presentationml/2006/ole">
            <mc:AlternateContent xmlns:mc="http://schemas.openxmlformats.org/markup-compatibility/2006">
              <mc:Choice xmlns:v="urn:schemas-microsoft-com:vml" Requires="v">
                <p:oleObj spid="_x0000_s212038" name="Equation" r:id="rId3" imgW="165100" imgH="165100" progId="Equation.3">
                  <p:embed/>
                </p:oleObj>
              </mc:Choice>
              <mc:Fallback>
                <p:oleObj name="Equation" r:id="rId3" imgW="165100" imgH="165100" progId="Equation.3">
                  <p:embed/>
                  <p:pic>
                    <p:nvPicPr>
                      <p:cNvPr id="0" name=""/>
                      <p:cNvPicPr/>
                      <p:nvPr/>
                    </p:nvPicPr>
                    <p:blipFill>
                      <a:blip r:embed="rId4"/>
                      <a:stretch>
                        <a:fillRect/>
                      </a:stretch>
                    </p:blipFill>
                    <p:spPr>
                      <a:xfrm>
                        <a:off x="5530008" y="2796608"/>
                        <a:ext cx="446088" cy="4460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74183019"/>
              </p:ext>
            </p:extLst>
          </p:nvPr>
        </p:nvGraphicFramePr>
        <p:xfrm>
          <a:off x="5616056" y="1725439"/>
          <a:ext cx="342900" cy="479425"/>
        </p:xfrm>
        <a:graphic>
          <a:graphicData uri="http://schemas.openxmlformats.org/presentationml/2006/ole">
            <mc:AlternateContent xmlns:mc="http://schemas.openxmlformats.org/markup-compatibility/2006">
              <mc:Choice xmlns:v="urn:schemas-microsoft-com:vml" Requires="v">
                <p:oleObj spid="_x0000_s212039" name="Equation" r:id="rId5" imgW="127000" imgH="177800" progId="Equation.3">
                  <p:embed/>
                </p:oleObj>
              </mc:Choice>
              <mc:Fallback>
                <p:oleObj name="Equation" r:id="rId5" imgW="127000" imgH="177800" progId="Equation.3">
                  <p:embed/>
                  <p:pic>
                    <p:nvPicPr>
                      <p:cNvPr id="0" name=""/>
                      <p:cNvPicPr/>
                      <p:nvPr/>
                    </p:nvPicPr>
                    <p:blipFill>
                      <a:blip r:embed="rId6"/>
                      <a:stretch>
                        <a:fillRect/>
                      </a:stretch>
                    </p:blipFill>
                    <p:spPr>
                      <a:xfrm>
                        <a:off x="5616056" y="1725439"/>
                        <a:ext cx="342900" cy="479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03575787"/>
              </p:ext>
            </p:extLst>
          </p:nvPr>
        </p:nvGraphicFramePr>
        <p:xfrm>
          <a:off x="6366321" y="2612703"/>
          <a:ext cx="2670175" cy="650875"/>
        </p:xfrm>
        <a:graphic>
          <a:graphicData uri="http://schemas.openxmlformats.org/presentationml/2006/ole">
            <mc:AlternateContent xmlns:mc="http://schemas.openxmlformats.org/markup-compatibility/2006">
              <mc:Choice xmlns:v="urn:schemas-microsoft-com:vml" Requires="v">
                <p:oleObj spid="_x0000_s212040" name="Equation" r:id="rId7" imgW="990600" imgH="241300" progId="Equation.3">
                  <p:embed/>
                </p:oleObj>
              </mc:Choice>
              <mc:Fallback>
                <p:oleObj name="Equation" r:id="rId7" imgW="990600" imgH="241300" progId="Equation.3">
                  <p:embed/>
                  <p:pic>
                    <p:nvPicPr>
                      <p:cNvPr id="0" name=""/>
                      <p:cNvPicPr/>
                      <p:nvPr/>
                    </p:nvPicPr>
                    <p:blipFill>
                      <a:blip r:embed="rId8"/>
                      <a:stretch>
                        <a:fillRect/>
                      </a:stretch>
                    </p:blipFill>
                    <p:spPr>
                      <a:xfrm>
                        <a:off x="6366321" y="2612703"/>
                        <a:ext cx="2670175" cy="650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34623416"/>
              </p:ext>
            </p:extLst>
          </p:nvPr>
        </p:nvGraphicFramePr>
        <p:xfrm>
          <a:off x="7164289" y="1644650"/>
          <a:ext cx="1019175" cy="661988"/>
        </p:xfrm>
        <a:graphic>
          <a:graphicData uri="http://schemas.openxmlformats.org/presentationml/2006/ole">
            <mc:AlternateContent xmlns:mc="http://schemas.openxmlformats.org/markup-compatibility/2006">
              <mc:Choice xmlns:v="urn:schemas-microsoft-com:vml" Requires="v">
                <p:oleObj spid="_x0000_s212041" name="Equation" r:id="rId9" imgW="469900" imgH="304800" progId="Equation.3">
                  <p:embed/>
                </p:oleObj>
              </mc:Choice>
              <mc:Fallback>
                <p:oleObj name="Equation" r:id="rId9" imgW="469900" imgH="304800" progId="Equation.3">
                  <p:embed/>
                  <p:pic>
                    <p:nvPicPr>
                      <p:cNvPr id="0" name=""/>
                      <p:cNvPicPr/>
                      <p:nvPr/>
                    </p:nvPicPr>
                    <p:blipFill>
                      <a:blip r:embed="rId10"/>
                      <a:stretch>
                        <a:fillRect/>
                      </a:stretch>
                    </p:blipFill>
                    <p:spPr>
                      <a:xfrm>
                        <a:off x="7164289" y="1644650"/>
                        <a:ext cx="1019175" cy="661988"/>
                      </a:xfrm>
                      <a:prstGeom prst="rect">
                        <a:avLst/>
                      </a:prstGeom>
                    </p:spPr>
                  </p:pic>
                </p:oleObj>
              </mc:Fallback>
            </mc:AlternateContent>
          </a:graphicData>
        </a:graphic>
      </p:graphicFrame>
      <p:sp>
        <p:nvSpPr>
          <p:cNvPr id="12" name="Line 6"/>
          <p:cNvSpPr>
            <a:spLocks noChangeShapeType="1"/>
          </p:cNvSpPr>
          <p:nvPr/>
        </p:nvSpPr>
        <p:spPr bwMode="auto">
          <a:xfrm>
            <a:off x="3944386" y="3030533"/>
            <a:ext cx="6480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13" name="Line 8"/>
          <p:cNvSpPr>
            <a:spLocks noChangeShapeType="1"/>
          </p:cNvSpPr>
          <p:nvPr/>
        </p:nvSpPr>
        <p:spPr bwMode="auto">
          <a:xfrm flipH="1">
            <a:off x="4775334" y="2283601"/>
            <a:ext cx="0" cy="57500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009574763"/>
              </p:ext>
            </p:extLst>
          </p:nvPr>
        </p:nvGraphicFramePr>
        <p:xfrm>
          <a:off x="4557960" y="2803337"/>
          <a:ext cx="446088" cy="446087"/>
        </p:xfrm>
        <a:graphic>
          <a:graphicData uri="http://schemas.openxmlformats.org/presentationml/2006/ole">
            <mc:AlternateContent xmlns:mc="http://schemas.openxmlformats.org/markup-compatibility/2006">
              <mc:Choice xmlns:v="urn:schemas-microsoft-com:vml" Requires="v">
                <p:oleObj spid="_x0000_s212042" name="Equation" r:id="rId11" imgW="165100" imgH="165100" progId="Equation.3">
                  <p:embed/>
                </p:oleObj>
              </mc:Choice>
              <mc:Fallback>
                <p:oleObj name="Equation" r:id="rId11" imgW="165100" imgH="165100" progId="Equation.3">
                  <p:embed/>
                  <p:pic>
                    <p:nvPicPr>
                      <p:cNvPr id="0" name=""/>
                      <p:cNvPicPr/>
                      <p:nvPr/>
                    </p:nvPicPr>
                    <p:blipFill>
                      <a:blip r:embed="rId4"/>
                      <a:stretch>
                        <a:fillRect/>
                      </a:stretch>
                    </p:blipFill>
                    <p:spPr>
                      <a:xfrm>
                        <a:off x="4557960" y="2803337"/>
                        <a:ext cx="446088" cy="4460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5441712"/>
              </p:ext>
            </p:extLst>
          </p:nvPr>
        </p:nvGraphicFramePr>
        <p:xfrm>
          <a:off x="4644008" y="1732168"/>
          <a:ext cx="342900" cy="479425"/>
        </p:xfrm>
        <a:graphic>
          <a:graphicData uri="http://schemas.openxmlformats.org/presentationml/2006/ole">
            <mc:AlternateContent xmlns:mc="http://schemas.openxmlformats.org/markup-compatibility/2006">
              <mc:Choice xmlns:v="urn:schemas-microsoft-com:vml" Requires="v">
                <p:oleObj spid="_x0000_s212043" name="Equation" r:id="rId12" imgW="127000" imgH="177800" progId="Equation.3">
                  <p:embed/>
                </p:oleObj>
              </mc:Choice>
              <mc:Fallback>
                <p:oleObj name="Equation" r:id="rId12" imgW="127000" imgH="177800" progId="Equation.3">
                  <p:embed/>
                  <p:pic>
                    <p:nvPicPr>
                      <p:cNvPr id="0" name=""/>
                      <p:cNvPicPr/>
                      <p:nvPr/>
                    </p:nvPicPr>
                    <p:blipFill>
                      <a:blip r:embed="rId13"/>
                      <a:stretch>
                        <a:fillRect/>
                      </a:stretch>
                    </p:blipFill>
                    <p:spPr>
                      <a:xfrm>
                        <a:off x="4644008" y="1732168"/>
                        <a:ext cx="342900" cy="479425"/>
                      </a:xfrm>
                      <a:prstGeom prst="rect">
                        <a:avLst/>
                      </a:prstGeom>
                    </p:spPr>
                  </p:pic>
                </p:oleObj>
              </mc:Fallback>
            </mc:AlternateContent>
          </a:graphicData>
        </a:graphic>
      </p:graphicFrame>
      <p:sp>
        <p:nvSpPr>
          <p:cNvPr id="17" name="Cloud 16"/>
          <p:cNvSpPr/>
          <p:nvPr/>
        </p:nvSpPr>
        <p:spPr>
          <a:xfrm>
            <a:off x="1360573" y="2276872"/>
            <a:ext cx="2635363" cy="1440160"/>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541544726"/>
              </p:ext>
            </p:extLst>
          </p:nvPr>
        </p:nvGraphicFramePr>
        <p:xfrm>
          <a:off x="1922399" y="2428875"/>
          <a:ext cx="1503363" cy="1000125"/>
        </p:xfrm>
        <a:graphic>
          <a:graphicData uri="http://schemas.openxmlformats.org/presentationml/2006/ole">
            <mc:AlternateContent xmlns:mc="http://schemas.openxmlformats.org/markup-compatibility/2006">
              <mc:Choice xmlns:v="urn:schemas-microsoft-com:vml" Requires="v">
                <p:oleObj spid="_x0000_s212044" name="Equation" r:id="rId14" imgW="685800" imgH="457200" progId="Equation.3">
                  <p:embed/>
                </p:oleObj>
              </mc:Choice>
              <mc:Fallback>
                <p:oleObj name="Equation" r:id="rId14" imgW="685800" imgH="457200" progId="Equation.3">
                  <p:embed/>
                  <p:pic>
                    <p:nvPicPr>
                      <p:cNvPr id="0" name=""/>
                      <p:cNvPicPr/>
                      <p:nvPr/>
                    </p:nvPicPr>
                    <p:blipFill>
                      <a:blip r:embed="rId15"/>
                      <a:stretch>
                        <a:fillRect/>
                      </a:stretch>
                    </p:blipFill>
                    <p:spPr>
                      <a:xfrm>
                        <a:off x="1922399" y="2428875"/>
                        <a:ext cx="1503363" cy="1000125"/>
                      </a:xfrm>
                      <a:prstGeom prst="rect">
                        <a:avLst/>
                      </a:prstGeom>
                    </p:spPr>
                  </p:pic>
                </p:oleObj>
              </mc:Fallback>
            </mc:AlternateContent>
          </a:graphicData>
        </a:graphic>
      </p:graphicFrame>
      <p:sp>
        <p:nvSpPr>
          <p:cNvPr id="22" name="TextBox 21"/>
          <p:cNvSpPr txBox="1"/>
          <p:nvPr/>
        </p:nvSpPr>
        <p:spPr>
          <a:xfrm>
            <a:off x="179513" y="2420888"/>
            <a:ext cx="1224136" cy="461665"/>
          </a:xfrm>
          <a:prstGeom prst="rect">
            <a:avLst/>
          </a:prstGeom>
          <a:noFill/>
        </p:spPr>
        <p:txBody>
          <a:bodyPr wrap="square" rtlCol="0">
            <a:spAutoFit/>
          </a:bodyPr>
          <a:lstStyle/>
          <a:p>
            <a:r>
              <a:rPr lang="en-US" sz="2400" i="1" dirty="0" smtClean="0">
                <a:latin typeface="Times New Roman"/>
                <a:cs typeface="Times New Roman"/>
              </a:rPr>
              <a:t>m: Data</a:t>
            </a:r>
            <a:endParaRPr lang="en-US" sz="2400" i="1" dirty="0">
              <a:latin typeface="Times New Roman"/>
              <a:cs typeface="Times New Roman"/>
            </a:endParaRPr>
          </a:p>
        </p:txBody>
      </p:sp>
      <p:sp>
        <p:nvSpPr>
          <p:cNvPr id="24" name="Line 6"/>
          <p:cNvSpPr>
            <a:spLocks noChangeShapeType="1"/>
          </p:cNvSpPr>
          <p:nvPr/>
        </p:nvSpPr>
        <p:spPr bwMode="auto">
          <a:xfrm>
            <a:off x="323529" y="3021920"/>
            <a:ext cx="9720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25" name="TextBox 24"/>
          <p:cNvSpPr txBox="1"/>
          <p:nvPr/>
        </p:nvSpPr>
        <p:spPr>
          <a:xfrm>
            <a:off x="5980805" y="1752997"/>
            <a:ext cx="1224136" cy="461665"/>
          </a:xfrm>
          <a:prstGeom prst="rect">
            <a:avLst/>
          </a:prstGeom>
          <a:noFill/>
        </p:spPr>
        <p:txBody>
          <a:bodyPr wrap="square" rtlCol="0">
            <a:spAutoFit/>
          </a:bodyPr>
          <a:lstStyle/>
          <a:p>
            <a:r>
              <a:rPr lang="en-US" sz="2400" dirty="0" smtClean="0">
                <a:latin typeface="+mn-lt"/>
                <a:cs typeface="Times New Roman"/>
              </a:rPr>
              <a:t>AWGN:</a:t>
            </a:r>
            <a:endParaRPr lang="en-US" sz="2400" dirty="0">
              <a:latin typeface="+mn-lt"/>
              <a:cs typeface="Times New Roman"/>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475909845"/>
              </p:ext>
            </p:extLst>
          </p:nvPr>
        </p:nvGraphicFramePr>
        <p:xfrm>
          <a:off x="622300" y="3933056"/>
          <a:ext cx="7966075" cy="1727200"/>
        </p:xfrm>
        <a:graphic>
          <a:graphicData uri="http://schemas.openxmlformats.org/presentationml/2006/ole">
            <mc:AlternateContent xmlns:mc="http://schemas.openxmlformats.org/markup-compatibility/2006">
              <mc:Choice xmlns:v="urn:schemas-microsoft-com:vml" Requires="v">
                <p:oleObj spid="_x0000_s212045" name="Equation" r:id="rId16" imgW="4686300" imgH="1016000" progId="Equation.3">
                  <p:embed/>
                </p:oleObj>
              </mc:Choice>
              <mc:Fallback>
                <p:oleObj name="Equation" r:id="rId16" imgW="4686300" imgH="1016000" progId="Equation.3">
                  <p:embed/>
                  <p:pic>
                    <p:nvPicPr>
                      <p:cNvPr id="0" name=""/>
                      <p:cNvPicPr/>
                      <p:nvPr/>
                    </p:nvPicPr>
                    <p:blipFill>
                      <a:blip r:embed="rId17"/>
                      <a:stretch>
                        <a:fillRect/>
                      </a:stretch>
                    </p:blipFill>
                    <p:spPr>
                      <a:xfrm>
                        <a:off x="622300" y="3933056"/>
                        <a:ext cx="7966075" cy="1727200"/>
                      </a:xfrm>
                      <a:prstGeom prst="rect">
                        <a:avLst/>
                      </a:prstGeom>
                    </p:spPr>
                  </p:pic>
                </p:oleObj>
              </mc:Fallback>
            </mc:AlternateContent>
          </a:graphicData>
        </a:graphic>
      </p:graphicFrame>
      <p:sp>
        <p:nvSpPr>
          <p:cNvPr id="34" name="TextBox 33"/>
          <p:cNvSpPr txBox="1"/>
          <p:nvPr/>
        </p:nvSpPr>
        <p:spPr>
          <a:xfrm>
            <a:off x="107505" y="1628800"/>
            <a:ext cx="2799928" cy="461665"/>
          </a:xfrm>
          <a:prstGeom prst="rect">
            <a:avLst/>
          </a:prstGeom>
          <a:noFill/>
        </p:spPr>
        <p:txBody>
          <a:bodyPr wrap="square" rtlCol="0">
            <a:spAutoFit/>
          </a:bodyPr>
          <a:lstStyle/>
          <a:p>
            <a:r>
              <a:rPr lang="en-US" sz="2400" i="1" dirty="0" smtClean="0">
                <a:solidFill>
                  <a:srgbClr val="FF0000"/>
                </a:solidFill>
                <a:latin typeface="Times New Roman"/>
                <a:cs typeface="Times New Roman"/>
              </a:rPr>
              <a:t>Carrier of Energy E</a:t>
            </a:r>
            <a:endParaRPr lang="en-US" sz="2400" i="1" dirty="0">
              <a:solidFill>
                <a:srgbClr val="FF0000"/>
              </a:solidFill>
              <a:latin typeface="Times New Roman"/>
              <a:cs typeface="Times New Roman"/>
            </a:endParaRPr>
          </a:p>
        </p:txBody>
      </p:sp>
      <p:sp>
        <p:nvSpPr>
          <p:cNvPr id="35" name="Line 6"/>
          <p:cNvSpPr>
            <a:spLocks noChangeShapeType="1"/>
          </p:cNvSpPr>
          <p:nvPr/>
        </p:nvSpPr>
        <p:spPr bwMode="auto">
          <a:xfrm>
            <a:off x="1187625" y="2132856"/>
            <a:ext cx="432048" cy="360040"/>
          </a:xfrm>
          <a:prstGeom prst="line">
            <a:avLst/>
          </a:prstGeom>
          <a:solidFill>
            <a:srgbClr val="3B4DAD"/>
          </a:solidFill>
          <a:ln w="57150" cmpd="sng">
            <a:solidFill>
              <a:srgbClr val="FF0000"/>
            </a:solidFill>
            <a:round/>
            <a:headEnd/>
            <a:tailEnd type="triangle" w="med" len="lg"/>
          </a:ln>
          <a:effectLst/>
        </p:spPr>
        <p:txBody>
          <a:bodyPr wrap="none" anchor="ctr"/>
          <a:lstStyle/>
          <a:p>
            <a:endParaRPr lang="en-US"/>
          </a:p>
        </p:txBody>
      </p:sp>
      <p:sp>
        <p:nvSpPr>
          <p:cNvPr id="36" name="Freeform 35"/>
          <p:cNvSpPr/>
          <p:nvPr/>
        </p:nvSpPr>
        <p:spPr>
          <a:xfrm>
            <a:off x="4139953" y="2148536"/>
            <a:ext cx="216024" cy="2016224"/>
          </a:xfrm>
          <a:custGeom>
            <a:avLst/>
            <a:gdLst>
              <a:gd name="connsiteX0" fmla="*/ 2035645 w 2222401"/>
              <a:gd name="connsiteY0" fmla="*/ 0 h 3006503"/>
              <a:gd name="connsiteX1" fmla="*/ 14 w 2222401"/>
              <a:gd name="connsiteY1" fmla="*/ 1736676 h 3006503"/>
              <a:gd name="connsiteX2" fmla="*/ 1998294 w 2222401"/>
              <a:gd name="connsiteY2" fmla="*/ 2913133 h 3006503"/>
              <a:gd name="connsiteX3" fmla="*/ 1998294 w 2222401"/>
              <a:gd name="connsiteY3" fmla="*/ 2913133 h 3006503"/>
              <a:gd name="connsiteX4" fmla="*/ 2222401 w 2222401"/>
              <a:gd name="connsiteY4" fmla="*/ 3006503 h 30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01" h="3006503">
                <a:moveTo>
                  <a:pt x="2035645" y="0"/>
                </a:moveTo>
                <a:cubicBezTo>
                  <a:pt x="1020942" y="625577"/>
                  <a:pt x="6239" y="1251154"/>
                  <a:pt x="14" y="1736676"/>
                </a:cubicBezTo>
                <a:cubicBezTo>
                  <a:pt x="-6211" y="2222198"/>
                  <a:pt x="1998294" y="2913133"/>
                  <a:pt x="1998294" y="2913133"/>
                </a:cubicBezTo>
                <a:lnTo>
                  <a:pt x="1998294" y="2913133"/>
                </a:lnTo>
                <a:lnTo>
                  <a:pt x="2222401" y="3006503"/>
                </a:lnTo>
              </a:path>
            </a:pathLst>
          </a:custGeom>
          <a:ln w="76200" cmpd="sng">
            <a:solidFill>
              <a:srgbClr val="0000FF">
                <a:alpha val="50000"/>
              </a:srgbClr>
            </a:solidFill>
            <a:prstDash val="solid"/>
            <a:tailEnd type="arrow" w="lg" len="sm"/>
          </a:ln>
          <a:effectLst/>
          <a:scene3d>
            <a:camera prst="orthographicFront">
              <a:rot lat="0" lon="0" rev="207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9774272"/>
              </p:ext>
            </p:extLst>
          </p:nvPr>
        </p:nvGraphicFramePr>
        <p:xfrm>
          <a:off x="2123728" y="5875338"/>
          <a:ext cx="4921250" cy="668337"/>
        </p:xfrm>
        <a:graphic>
          <a:graphicData uri="http://schemas.openxmlformats.org/presentationml/2006/ole">
            <mc:AlternateContent xmlns:mc="http://schemas.openxmlformats.org/markup-compatibility/2006">
              <mc:Choice xmlns:v="urn:schemas-microsoft-com:vml" Requires="v">
                <p:oleObj spid="_x0000_s212046" name="Equation" r:id="rId18" imgW="2895600" imgH="393700" progId="Equation.3">
                  <p:embed/>
                </p:oleObj>
              </mc:Choice>
              <mc:Fallback>
                <p:oleObj name="Equation" r:id="rId18" imgW="2895600" imgH="393700" progId="Equation.3">
                  <p:embed/>
                  <p:pic>
                    <p:nvPicPr>
                      <p:cNvPr id="0" name=""/>
                      <p:cNvPicPr/>
                      <p:nvPr/>
                    </p:nvPicPr>
                    <p:blipFill>
                      <a:blip r:embed="rId19"/>
                      <a:stretch>
                        <a:fillRect/>
                      </a:stretch>
                    </p:blipFill>
                    <p:spPr>
                      <a:xfrm>
                        <a:off x="2123728" y="5875338"/>
                        <a:ext cx="4921250" cy="668337"/>
                      </a:xfrm>
                      <a:prstGeom prst="rect">
                        <a:avLst/>
                      </a:prstGeom>
                    </p:spPr>
                  </p:pic>
                </p:oleObj>
              </mc:Fallback>
            </mc:AlternateContent>
          </a:graphicData>
        </a:graphic>
      </p:graphicFrame>
    </p:spTree>
    <p:extLst>
      <p:ext uri="{BB962C8B-B14F-4D97-AF65-F5344CB8AC3E}">
        <p14:creationId xmlns:p14="http://schemas.microsoft.com/office/powerpoint/2010/main" val="8055100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B6B0D-9A43-4647-9594-9D9105F8855F}" type="slidenum">
              <a:rPr lang="en-US" smtClean="0"/>
              <a:pPr/>
              <a:t>16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75085585"/>
              </p:ext>
            </p:extLst>
          </p:nvPr>
        </p:nvGraphicFramePr>
        <p:xfrm>
          <a:off x="444500" y="2564904"/>
          <a:ext cx="8304213" cy="2944812"/>
        </p:xfrm>
        <a:graphic>
          <a:graphicData uri="http://schemas.openxmlformats.org/presentationml/2006/ole">
            <mc:AlternateContent xmlns:mc="http://schemas.openxmlformats.org/markup-compatibility/2006">
              <mc:Choice xmlns:v="urn:schemas-microsoft-com:vml" Requires="v">
                <p:oleObj spid="_x0000_s148694" name="Equation" r:id="rId3" imgW="4800600" imgH="1701800" progId="Equation.3">
                  <p:embed/>
                </p:oleObj>
              </mc:Choice>
              <mc:Fallback>
                <p:oleObj name="Equation" r:id="rId3" imgW="4800600" imgH="1701800" progId="Equation.3">
                  <p:embed/>
                  <p:pic>
                    <p:nvPicPr>
                      <p:cNvPr id="0" name=""/>
                      <p:cNvPicPr/>
                      <p:nvPr/>
                    </p:nvPicPr>
                    <p:blipFill>
                      <a:blip r:embed="rId4"/>
                      <a:stretch>
                        <a:fillRect/>
                      </a:stretch>
                    </p:blipFill>
                    <p:spPr>
                      <a:xfrm>
                        <a:off x="444500" y="2564904"/>
                        <a:ext cx="8304213" cy="2944812"/>
                      </a:xfrm>
                      <a:prstGeom prst="rect">
                        <a:avLst/>
                      </a:prstGeom>
                    </p:spPr>
                  </p:pic>
                </p:oleObj>
              </mc:Fallback>
            </mc:AlternateContent>
          </a:graphicData>
        </a:graphic>
      </p:graphicFrame>
      <p:sp>
        <p:nvSpPr>
          <p:cNvPr id="6" name="Title 1"/>
          <p:cNvSpPr txBox="1">
            <a:spLocks/>
          </p:cNvSpPr>
          <p:nvPr/>
        </p:nvSpPr>
        <p:spPr bwMode="auto">
          <a:xfrm>
            <a:off x="539552" y="701824"/>
            <a:ext cx="84352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Modeling Discrete Constellation=</a:t>
            </a:r>
            <a:br>
              <a:rPr lang="en-US" sz="4000" dirty="0" smtClean="0"/>
            </a:br>
            <a:r>
              <a:rPr lang="en-US" sz="4000" dirty="0" smtClean="0"/>
              <a:t>Additional Additive Noise </a:t>
            </a:r>
            <a:br>
              <a:rPr lang="en-US" sz="4000" dirty="0" smtClean="0"/>
            </a:br>
            <a:r>
              <a:rPr lang="en-US" sz="4000" dirty="0" smtClean="0"/>
              <a:t>Variance of Additional Noise Power</a:t>
            </a:r>
            <a:endParaRPr lang="en-US" sz="4000" dirty="0"/>
          </a:p>
        </p:txBody>
      </p:sp>
      <p:graphicFrame>
        <p:nvGraphicFramePr>
          <p:cNvPr id="5" name="Object 4"/>
          <p:cNvGraphicFramePr>
            <a:graphicFrameLocks noChangeAspect="1"/>
          </p:cNvGraphicFramePr>
          <p:nvPr>
            <p:extLst>
              <p:ext uri="{D42A27DB-BD31-4B8C-83A1-F6EECF244321}">
                <p14:modId xmlns:p14="http://schemas.microsoft.com/office/powerpoint/2010/main" val="139251060"/>
              </p:ext>
            </p:extLst>
          </p:nvPr>
        </p:nvGraphicFramePr>
        <p:xfrm>
          <a:off x="3862388" y="5721350"/>
          <a:ext cx="4684712" cy="668338"/>
        </p:xfrm>
        <a:graphic>
          <a:graphicData uri="http://schemas.openxmlformats.org/presentationml/2006/ole">
            <mc:AlternateContent xmlns:mc="http://schemas.openxmlformats.org/markup-compatibility/2006">
              <mc:Choice xmlns:v="urn:schemas-microsoft-com:vml" Requires="v">
                <p:oleObj spid="_x0000_s148695" name="Equation" r:id="rId5" imgW="2755900" imgH="393700" progId="Equation.3">
                  <p:embed/>
                </p:oleObj>
              </mc:Choice>
              <mc:Fallback>
                <p:oleObj name="Equation" r:id="rId5" imgW="2755900" imgH="393700" progId="Equation.3">
                  <p:embed/>
                  <p:pic>
                    <p:nvPicPr>
                      <p:cNvPr id="0" name=""/>
                      <p:cNvPicPr/>
                      <p:nvPr/>
                    </p:nvPicPr>
                    <p:blipFill>
                      <a:blip r:embed="rId6"/>
                      <a:stretch>
                        <a:fillRect/>
                      </a:stretch>
                    </p:blipFill>
                    <p:spPr>
                      <a:xfrm>
                        <a:off x="3862388" y="5721350"/>
                        <a:ext cx="4684712" cy="668338"/>
                      </a:xfrm>
                      <a:prstGeom prst="rect">
                        <a:avLst/>
                      </a:prstGeom>
                    </p:spPr>
                  </p:pic>
                </p:oleObj>
              </mc:Fallback>
            </mc:AlternateContent>
          </a:graphicData>
        </a:graphic>
      </p:graphicFrame>
      <p:sp>
        <p:nvSpPr>
          <p:cNvPr id="2" name="TextBox 1"/>
          <p:cNvSpPr txBox="1"/>
          <p:nvPr/>
        </p:nvSpPr>
        <p:spPr>
          <a:xfrm>
            <a:off x="324045" y="5805264"/>
            <a:ext cx="3469369" cy="461665"/>
          </a:xfrm>
          <a:prstGeom prst="rect">
            <a:avLst/>
          </a:prstGeom>
          <a:noFill/>
        </p:spPr>
        <p:txBody>
          <a:bodyPr wrap="none" rtlCol="0">
            <a:spAutoFit/>
          </a:bodyPr>
          <a:lstStyle/>
          <a:p>
            <a:r>
              <a:rPr lang="en-US" sz="2400" dirty="0" smtClean="0">
                <a:solidFill>
                  <a:srgbClr val="FF0000"/>
                </a:solidFill>
              </a:rPr>
              <a:t>Two dimensional space:</a:t>
            </a:r>
            <a:endParaRPr lang="en-US" sz="2400" dirty="0">
              <a:solidFill>
                <a:srgbClr val="FF0000"/>
              </a:solidFill>
            </a:endParaRPr>
          </a:p>
        </p:txBody>
      </p:sp>
    </p:spTree>
    <p:extLst>
      <p:ext uri="{BB962C8B-B14F-4D97-AF65-F5344CB8AC3E}">
        <p14:creationId xmlns:p14="http://schemas.microsoft.com/office/powerpoint/2010/main" val="84372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B6B0D-9A43-4647-9594-9D9105F8855F}" type="slidenum">
              <a:rPr lang="en-US" smtClean="0"/>
              <a:pP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012524"/>
              </p:ext>
            </p:extLst>
          </p:nvPr>
        </p:nvGraphicFramePr>
        <p:xfrm>
          <a:off x="323528" y="2348880"/>
          <a:ext cx="8496001" cy="2791967"/>
        </p:xfrm>
        <a:graphic>
          <a:graphicData uri="http://schemas.openxmlformats.org/drawingml/2006/table">
            <a:tbl>
              <a:tblPr firstRow="1" bandRow="1">
                <a:tableStyleId>{C083E6E3-FA7D-4D7B-A595-EF9225AFEA82}</a:tableStyleId>
              </a:tblPr>
              <a:tblGrid>
                <a:gridCol w="2641614"/>
                <a:gridCol w="1999059"/>
                <a:gridCol w="1999059"/>
                <a:gridCol w="1856269"/>
              </a:tblGrid>
              <a:tr h="370840">
                <a:tc>
                  <a:txBody>
                    <a:bodyPr/>
                    <a:lstStyle/>
                    <a:p>
                      <a:pPr algn="ctr"/>
                      <a:endParaRPr lang="en-US" sz="3600" dirty="0">
                        <a:solidFill>
                          <a:schemeClr val="accent5">
                            <a:lumMod val="50000"/>
                          </a:schemeClr>
                        </a:solidFill>
                      </a:endParaRPr>
                    </a:p>
                  </a:txBody>
                  <a:tcPr/>
                </a:tc>
                <a:tc>
                  <a:txBody>
                    <a:bodyPr/>
                    <a:lstStyle/>
                    <a:p>
                      <a:pPr marL="0" algn="ctr">
                        <a:lnSpc>
                          <a:spcPct val="140000"/>
                        </a:lnSpc>
                        <a:spcBef>
                          <a:spcPts val="0"/>
                        </a:spcBef>
                        <a:spcAft>
                          <a:spcPts val="0"/>
                        </a:spcAft>
                      </a:pPr>
                      <a:endParaRPr lang="en-US" sz="2400" b="1" dirty="0">
                        <a:solidFill>
                          <a:schemeClr val="accent5">
                            <a:lumMod val="50000"/>
                          </a:schemeClr>
                        </a:solidFill>
                      </a:endParaRPr>
                    </a:p>
                  </a:txBody>
                  <a:tcPr/>
                </a:tc>
                <a:tc>
                  <a:txBody>
                    <a:bodyPr/>
                    <a:lstStyle/>
                    <a:p>
                      <a:pPr marL="0" algn="ctr">
                        <a:lnSpc>
                          <a:spcPct val="140000"/>
                        </a:lnSpc>
                        <a:spcBef>
                          <a:spcPts val="0"/>
                        </a:spcBef>
                        <a:spcAft>
                          <a:spcPts val="0"/>
                        </a:spcAft>
                      </a:pPr>
                      <a:endParaRPr lang="en-US" sz="2400" b="1" dirty="0" smtClean="0">
                        <a:solidFill>
                          <a:schemeClr val="accent5">
                            <a:lumMod val="50000"/>
                          </a:schemeClr>
                        </a:solidFill>
                      </a:endParaRPr>
                    </a:p>
                  </a:txBody>
                  <a:tcPr/>
                </a:tc>
                <a:tc>
                  <a:txBody>
                    <a:bodyPr/>
                    <a:lstStyle/>
                    <a:p>
                      <a:pPr marL="0" algn="ctr">
                        <a:lnSpc>
                          <a:spcPct val="140000"/>
                        </a:lnSpc>
                        <a:spcBef>
                          <a:spcPts val="0"/>
                        </a:spcBef>
                        <a:spcAft>
                          <a:spcPts val="0"/>
                        </a:spcAft>
                      </a:pPr>
                      <a:endParaRPr lang="en-US" sz="2400" b="1" baseline="0" dirty="0" smtClean="0">
                        <a:solidFill>
                          <a:schemeClr val="accent5">
                            <a:lumMod val="50000"/>
                          </a:schemeClr>
                        </a:solidFill>
                      </a:endParaRPr>
                    </a:p>
                  </a:txBody>
                  <a:tcPr/>
                </a:tc>
              </a:tr>
              <a:tr h="370840">
                <a:tc>
                  <a:txBody>
                    <a:bodyPr/>
                    <a:lstStyle/>
                    <a:p>
                      <a:pPr algn="ctr"/>
                      <a:endParaRPr lang="en-US" sz="3600" dirty="0">
                        <a:solidFill>
                          <a:srgbClr val="254061"/>
                        </a:solidFill>
                      </a:endParaRPr>
                    </a:p>
                  </a:txBody>
                  <a:tcPr/>
                </a:tc>
                <a:tc>
                  <a:txBody>
                    <a:bodyPr/>
                    <a:lstStyle/>
                    <a:p>
                      <a:pPr marL="0" algn="ctr">
                        <a:lnSpc>
                          <a:spcPct val="140000"/>
                        </a:lnSpc>
                        <a:spcBef>
                          <a:spcPts val="0"/>
                        </a:spcBef>
                        <a:spcAft>
                          <a:spcPts val="0"/>
                        </a:spcAft>
                      </a:pPr>
                      <a:r>
                        <a:rPr lang="en-US" sz="2400" b="1" baseline="0" dirty="0" smtClean="0">
                          <a:solidFill>
                            <a:srgbClr val="254061"/>
                          </a:solidFill>
                        </a:rPr>
                        <a:t>2 dimensions </a:t>
                      </a:r>
                    </a:p>
                    <a:p>
                      <a:pPr marL="0" algn="ctr">
                        <a:lnSpc>
                          <a:spcPct val="140000"/>
                        </a:lnSpc>
                        <a:spcBef>
                          <a:spcPts val="0"/>
                        </a:spcBef>
                        <a:spcAft>
                          <a:spcPts val="0"/>
                        </a:spcAft>
                      </a:pPr>
                      <a:r>
                        <a:rPr lang="en-US" sz="2400" b="1" baseline="0" dirty="0" smtClean="0">
                          <a:solidFill>
                            <a:srgbClr val="254061"/>
                          </a:solidFill>
                        </a:rPr>
                        <a:t>(Q=1)</a:t>
                      </a:r>
                      <a:endParaRPr lang="en-US" sz="2400" b="1" dirty="0">
                        <a:solidFill>
                          <a:srgbClr val="254061"/>
                        </a:solidFill>
                      </a:endParaRPr>
                    </a:p>
                  </a:txBody>
                  <a:tcPr/>
                </a:tc>
                <a:tc>
                  <a:txBody>
                    <a:bodyPr/>
                    <a:lstStyle/>
                    <a:p>
                      <a:pPr marL="0" algn="ctr">
                        <a:lnSpc>
                          <a:spcPct val="140000"/>
                        </a:lnSpc>
                        <a:spcBef>
                          <a:spcPts val="0"/>
                        </a:spcBef>
                        <a:spcAft>
                          <a:spcPts val="0"/>
                        </a:spcAft>
                      </a:pPr>
                      <a:r>
                        <a:rPr lang="en-US" sz="2400" b="1" dirty="0" smtClean="0">
                          <a:solidFill>
                            <a:srgbClr val="254061"/>
                          </a:solidFill>
                        </a:rPr>
                        <a:t>4</a:t>
                      </a:r>
                      <a:r>
                        <a:rPr lang="en-US" sz="2400" b="1" baseline="0" dirty="0" smtClean="0">
                          <a:solidFill>
                            <a:srgbClr val="254061"/>
                          </a:solidFill>
                        </a:rPr>
                        <a:t> dimensions </a:t>
                      </a:r>
                    </a:p>
                    <a:p>
                      <a:pPr marL="0" algn="ctr">
                        <a:lnSpc>
                          <a:spcPct val="140000"/>
                        </a:lnSpc>
                        <a:spcBef>
                          <a:spcPts val="0"/>
                        </a:spcBef>
                        <a:spcAft>
                          <a:spcPts val="0"/>
                        </a:spcAft>
                      </a:pPr>
                      <a:r>
                        <a:rPr lang="en-US" sz="2400" b="1" baseline="0" dirty="0" smtClean="0">
                          <a:solidFill>
                            <a:srgbClr val="254061"/>
                          </a:solidFill>
                        </a:rPr>
                        <a:t>(Q=2)</a:t>
                      </a:r>
                      <a:endParaRPr lang="en-US" sz="2400" b="1" dirty="0" smtClean="0">
                        <a:solidFill>
                          <a:srgbClr val="254061"/>
                        </a:solidFill>
                      </a:endParaRPr>
                    </a:p>
                  </a:txBody>
                  <a:tcPr/>
                </a:tc>
                <a:tc>
                  <a:txBody>
                    <a:bodyPr/>
                    <a:lstStyle/>
                    <a:p>
                      <a:pPr marL="0" algn="ctr">
                        <a:lnSpc>
                          <a:spcPct val="140000"/>
                        </a:lnSpc>
                        <a:spcBef>
                          <a:spcPts val="0"/>
                        </a:spcBef>
                        <a:spcAft>
                          <a:spcPts val="0"/>
                        </a:spcAft>
                      </a:pPr>
                      <a:r>
                        <a:rPr lang="en-US" sz="2400" b="1" baseline="0" dirty="0" smtClean="0">
                          <a:solidFill>
                            <a:srgbClr val="254061"/>
                          </a:solidFill>
                        </a:rPr>
                        <a:t>8 dimensions </a:t>
                      </a:r>
                    </a:p>
                    <a:p>
                      <a:pPr marL="0" algn="ctr">
                        <a:lnSpc>
                          <a:spcPct val="140000"/>
                        </a:lnSpc>
                        <a:spcBef>
                          <a:spcPts val="0"/>
                        </a:spcBef>
                        <a:spcAft>
                          <a:spcPts val="0"/>
                        </a:spcAft>
                      </a:pPr>
                      <a:r>
                        <a:rPr lang="en-US" sz="2400" b="1" baseline="0" dirty="0" smtClean="0">
                          <a:solidFill>
                            <a:srgbClr val="254061"/>
                          </a:solidFill>
                        </a:rPr>
                        <a:t>(Q=4)</a:t>
                      </a:r>
                    </a:p>
                  </a:txBody>
                  <a:tcPr/>
                </a:tc>
              </a:tr>
              <a:tr h="370840">
                <a:tc>
                  <a:txBody>
                    <a:bodyPr/>
                    <a:lstStyle/>
                    <a:p>
                      <a:pPr algn="ctr"/>
                      <a:r>
                        <a:rPr lang="en-US" sz="2400" b="1" dirty="0" smtClean="0">
                          <a:solidFill>
                            <a:srgbClr val="254061"/>
                          </a:solidFill>
                        </a:rPr>
                        <a:t>Mean</a:t>
                      </a:r>
                      <a:endParaRPr lang="en-US" sz="2400" b="1" dirty="0">
                        <a:solidFill>
                          <a:srgbClr val="254061"/>
                        </a:solidFill>
                      </a:endParaRPr>
                    </a:p>
                  </a:txBody>
                  <a:tcPr/>
                </a:tc>
                <a:tc>
                  <a:txBody>
                    <a:bodyPr/>
                    <a:lstStyle/>
                    <a:p>
                      <a:pPr algn="ctr"/>
                      <a:r>
                        <a:rPr lang="en-US" sz="2800" dirty="0" smtClean="0">
                          <a:solidFill>
                            <a:srgbClr val="254061"/>
                          </a:solidFill>
                        </a:rPr>
                        <a:t>0.0078</a:t>
                      </a:r>
                      <a:endParaRPr lang="en-US" sz="2800" dirty="0">
                        <a:solidFill>
                          <a:srgbClr val="254061"/>
                        </a:solidFill>
                      </a:endParaRPr>
                    </a:p>
                  </a:txBody>
                  <a:tcPr/>
                </a:tc>
                <a:tc>
                  <a:txBody>
                    <a:bodyPr/>
                    <a:lstStyle/>
                    <a:p>
                      <a:pPr algn="ctr"/>
                      <a:r>
                        <a:rPr lang="en-US" sz="2800" dirty="0" smtClean="0">
                          <a:solidFill>
                            <a:srgbClr val="254061"/>
                          </a:solidFill>
                        </a:rPr>
                        <a:t>0.1619</a:t>
                      </a:r>
                      <a:endParaRPr lang="en-US" sz="2800" dirty="0">
                        <a:solidFill>
                          <a:srgbClr val="254061"/>
                        </a:solidFill>
                      </a:endParaRPr>
                    </a:p>
                  </a:txBody>
                  <a:tcPr/>
                </a:tc>
                <a:tc>
                  <a:txBody>
                    <a:bodyPr/>
                    <a:lstStyle/>
                    <a:p>
                      <a:pPr algn="ctr"/>
                      <a:r>
                        <a:rPr lang="en-US" sz="2800" dirty="0" smtClean="0">
                          <a:solidFill>
                            <a:srgbClr val="254061"/>
                          </a:solidFill>
                        </a:rPr>
                        <a:t>0.9140</a:t>
                      </a:r>
                      <a:endParaRPr lang="en-US" sz="2800" dirty="0">
                        <a:solidFill>
                          <a:srgbClr val="254061"/>
                        </a:solidFill>
                      </a:endParaRPr>
                    </a:p>
                  </a:txBody>
                  <a:tcPr/>
                </a:tc>
              </a:tr>
              <a:tr h="370840">
                <a:tc>
                  <a:txBody>
                    <a:bodyPr/>
                    <a:lstStyle/>
                    <a:p>
                      <a:pPr algn="ctr"/>
                      <a:r>
                        <a:rPr lang="en-US" sz="2400" b="1" dirty="0" smtClean="0">
                          <a:solidFill>
                            <a:srgbClr val="254061"/>
                          </a:solidFill>
                        </a:rPr>
                        <a:t>Standard</a:t>
                      </a:r>
                      <a:r>
                        <a:rPr lang="en-US" sz="2400" b="1" baseline="0" dirty="0" smtClean="0">
                          <a:solidFill>
                            <a:srgbClr val="254061"/>
                          </a:solidFill>
                        </a:rPr>
                        <a:t> Deviation</a:t>
                      </a:r>
                      <a:endParaRPr lang="en-US" sz="2400" b="1" dirty="0">
                        <a:solidFill>
                          <a:srgbClr val="254061"/>
                        </a:solidFill>
                      </a:endParaRPr>
                    </a:p>
                  </a:txBody>
                  <a:tcPr/>
                </a:tc>
                <a:tc>
                  <a:txBody>
                    <a:bodyPr/>
                    <a:lstStyle/>
                    <a:p>
                      <a:pPr algn="ctr">
                        <a:spcBef>
                          <a:spcPts val="0"/>
                        </a:spcBef>
                        <a:spcAft>
                          <a:spcPts val="0"/>
                        </a:spcAft>
                      </a:pPr>
                      <a:r>
                        <a:rPr lang="en-US" sz="2800" dirty="0" smtClean="0">
                          <a:solidFill>
                            <a:srgbClr val="254061"/>
                          </a:solidFill>
                        </a:rPr>
                        <a:t>0.0078</a:t>
                      </a:r>
                      <a:endParaRPr lang="en-US" sz="2800" dirty="0">
                        <a:solidFill>
                          <a:srgbClr val="254061"/>
                        </a:solidFill>
                      </a:endParaRPr>
                    </a:p>
                  </a:txBody>
                  <a:tcPr/>
                </a:tc>
                <a:tc>
                  <a:txBody>
                    <a:bodyPr/>
                    <a:lstStyle/>
                    <a:p>
                      <a:pPr algn="ctr">
                        <a:spcBef>
                          <a:spcPts val="0"/>
                        </a:spcBef>
                        <a:spcAft>
                          <a:spcPts val="0"/>
                        </a:spcAft>
                      </a:pPr>
                      <a:r>
                        <a:rPr lang="en-US" sz="2800" dirty="0" smtClean="0">
                          <a:solidFill>
                            <a:srgbClr val="254061"/>
                          </a:solidFill>
                        </a:rPr>
                        <a:t>0.0870</a:t>
                      </a:r>
                      <a:endParaRPr lang="en-US" sz="2800" dirty="0">
                        <a:solidFill>
                          <a:srgbClr val="254061"/>
                        </a:solidFill>
                      </a:endParaRPr>
                    </a:p>
                  </a:txBody>
                  <a:tcPr/>
                </a:tc>
                <a:tc>
                  <a:txBody>
                    <a:bodyPr/>
                    <a:lstStyle/>
                    <a:p>
                      <a:pPr algn="ctr">
                        <a:spcBef>
                          <a:spcPts val="0"/>
                        </a:spcBef>
                        <a:spcAft>
                          <a:spcPts val="0"/>
                        </a:spcAft>
                      </a:pPr>
                      <a:r>
                        <a:rPr lang="en-US" sz="2800" dirty="0" smtClean="0">
                          <a:solidFill>
                            <a:srgbClr val="254061"/>
                          </a:solidFill>
                        </a:rPr>
                        <a:t>0.1363</a:t>
                      </a:r>
                      <a:endParaRPr lang="en-US" sz="2800" dirty="0">
                        <a:solidFill>
                          <a:srgbClr val="254061"/>
                        </a:solidFill>
                      </a:endParaRPr>
                    </a:p>
                  </a:txBody>
                  <a:tcPr/>
                </a:tc>
              </a:tr>
            </a:tbl>
          </a:graphicData>
        </a:graphic>
      </p:graphicFrame>
      <p:sp>
        <p:nvSpPr>
          <p:cNvPr id="7" name="Title 6"/>
          <p:cNvSpPr>
            <a:spLocks noGrp="1"/>
          </p:cNvSpPr>
          <p:nvPr>
            <p:ph type="title"/>
          </p:nvPr>
        </p:nvSpPr>
        <p:spPr>
          <a:xfrm>
            <a:off x="0" y="485800"/>
            <a:ext cx="8892480" cy="1143000"/>
          </a:xfrm>
        </p:spPr>
        <p:txBody>
          <a:bodyPr/>
          <a:lstStyle/>
          <a:p>
            <a:r>
              <a:rPr lang="en-US" sz="4000" dirty="0" smtClean="0"/>
              <a:t>Example for Behavior of Mean and Standard Deviation of Additional Noise</a:t>
            </a:r>
            <a:endParaRPr lang="en-US" sz="4000" dirty="0"/>
          </a:p>
        </p:txBody>
      </p:sp>
      <p:sp>
        <p:nvSpPr>
          <p:cNvPr id="8" name="TextBox 7"/>
          <p:cNvSpPr txBox="1"/>
          <p:nvPr/>
        </p:nvSpPr>
        <p:spPr>
          <a:xfrm>
            <a:off x="1403648" y="2348880"/>
            <a:ext cx="6352219" cy="584776"/>
          </a:xfrm>
          <a:prstGeom prst="rect">
            <a:avLst/>
          </a:prstGeom>
          <a:noFill/>
        </p:spPr>
        <p:txBody>
          <a:bodyPr wrap="none" rtlCol="0">
            <a:spAutoFit/>
          </a:bodyPr>
          <a:lstStyle/>
          <a:p>
            <a:pPr algn="ctr"/>
            <a:r>
              <a:rPr lang="en-US" sz="3200" b="1" dirty="0" smtClean="0">
                <a:solidFill>
                  <a:schemeClr val="accent1">
                    <a:lumMod val="50000"/>
                  </a:schemeClr>
                </a:solidFill>
              </a:rPr>
              <a:t>Constellation with L</a:t>
            </a:r>
            <a:r>
              <a:rPr lang="en-US" sz="3200" b="1" dirty="0">
                <a:solidFill>
                  <a:schemeClr val="accent1">
                    <a:lumMod val="50000"/>
                  </a:schemeClr>
                </a:solidFill>
              </a:rPr>
              <a:t>=</a:t>
            </a:r>
            <a:r>
              <a:rPr lang="en-US" sz="3200" b="1" dirty="0" smtClean="0">
                <a:solidFill>
                  <a:schemeClr val="accent1">
                    <a:lumMod val="50000"/>
                  </a:schemeClr>
                </a:solidFill>
              </a:rPr>
              <a:t>256 points</a:t>
            </a:r>
            <a:endParaRPr lang="en-US" sz="3200" b="1" dirty="0">
              <a:solidFill>
                <a:schemeClr val="accent1">
                  <a:lumMod val="50000"/>
                </a:schemeClr>
              </a:solidFill>
            </a:endParaRPr>
          </a:p>
        </p:txBody>
      </p:sp>
    </p:spTree>
    <p:extLst>
      <p:ext uri="{BB962C8B-B14F-4D97-AF65-F5344CB8AC3E}">
        <p14:creationId xmlns:p14="http://schemas.microsoft.com/office/powerpoint/2010/main" val="168234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Fig256QAM2.png"/>
          <p:cNvPicPr>
            <a:picLocks noChangeAspect="1"/>
          </p:cNvPicPr>
          <p:nvPr/>
        </p:nvPicPr>
        <p:blipFill rotWithShape="1">
          <a:blip r:embed="rId2">
            <a:extLst>
              <a:ext uri="{28A0092B-C50C-407E-A947-70E740481C1C}">
                <a14:useLocalDpi xmlns:a14="http://schemas.microsoft.com/office/drawing/2010/main" val="0"/>
              </a:ext>
            </a:extLst>
          </a:blip>
          <a:srcRect l="6266" t="1902" r="7740" b="634"/>
          <a:stretch/>
        </p:blipFill>
        <p:spPr>
          <a:xfrm>
            <a:off x="316246" y="1030727"/>
            <a:ext cx="8470800" cy="5580634"/>
          </a:xfrm>
          <a:prstGeom prst="rect">
            <a:avLst/>
          </a:prstGeom>
        </p:spPr>
      </p:pic>
      <p:sp>
        <p:nvSpPr>
          <p:cNvPr id="2" name="Title 1"/>
          <p:cNvSpPr>
            <a:spLocks noGrp="1"/>
          </p:cNvSpPr>
          <p:nvPr>
            <p:ph type="title"/>
          </p:nvPr>
        </p:nvSpPr>
        <p:spPr>
          <a:xfrm>
            <a:off x="385192" y="-27384"/>
            <a:ext cx="8435280" cy="1143000"/>
          </a:xfrm>
        </p:spPr>
        <p:txBody>
          <a:bodyPr/>
          <a:lstStyle/>
          <a:p>
            <a:r>
              <a:rPr lang="en-US" dirty="0" smtClean="0"/>
              <a:t>Inherent Diversity Gains</a:t>
            </a:r>
            <a:endParaRPr lang="en-US" dirty="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mtClean="0"/>
              <a:pPr/>
              <a:t>18</a:t>
            </a:fld>
            <a:endParaRPr lang="en-US" dirty="0"/>
          </a:p>
        </p:txBody>
      </p:sp>
      <p:sp>
        <p:nvSpPr>
          <p:cNvPr id="8" name="TextBox 7"/>
          <p:cNvSpPr txBox="1"/>
          <p:nvPr/>
        </p:nvSpPr>
        <p:spPr>
          <a:xfrm>
            <a:off x="1199464" y="4405019"/>
            <a:ext cx="7116952" cy="984885"/>
          </a:xfrm>
          <a:prstGeom prst="rect">
            <a:avLst/>
          </a:prstGeom>
          <a:noFill/>
        </p:spPr>
        <p:txBody>
          <a:bodyPr wrap="none" rtlCol="0">
            <a:spAutoFit/>
          </a:bodyPr>
          <a:lstStyle/>
          <a:p>
            <a:pPr>
              <a:spcAft>
                <a:spcPts val="600"/>
              </a:spcAft>
            </a:pPr>
            <a:r>
              <a:rPr lang="en-US" sz="1600" b="1" dirty="0" smtClean="0"/>
              <a:t>TX energy for RX SNR of 20dB with P(outage)=0.1 is 50dB,   </a:t>
            </a:r>
            <a:r>
              <a:rPr lang="en-US" sz="1600" b="1" u="sng" dirty="0" smtClean="0"/>
              <a:t>Gain=30dB</a:t>
            </a:r>
          </a:p>
          <a:p>
            <a:pPr>
              <a:spcAft>
                <a:spcPts val="600"/>
              </a:spcAft>
            </a:pPr>
            <a:r>
              <a:rPr lang="en-US" sz="1600" b="1" dirty="0"/>
              <a:t>TX energy for RX SNR of 20dB with P(outage)=</a:t>
            </a:r>
            <a:r>
              <a:rPr lang="en-US" sz="1600" b="1" dirty="0" smtClean="0"/>
              <a:t>0.01 </a:t>
            </a:r>
            <a:r>
              <a:rPr lang="en-US" sz="1600" b="1" dirty="0"/>
              <a:t>is </a:t>
            </a:r>
            <a:r>
              <a:rPr lang="en-US" sz="1600" b="1" dirty="0" smtClean="0"/>
              <a:t>60dB</a:t>
            </a:r>
            <a:r>
              <a:rPr lang="en-US" sz="1600" b="1" dirty="0"/>
              <a:t>, </a:t>
            </a:r>
            <a:r>
              <a:rPr lang="en-US" sz="1600" b="1" u="sng" dirty="0"/>
              <a:t>Gain</a:t>
            </a:r>
            <a:r>
              <a:rPr lang="en-US" sz="1600" b="1" u="sng" dirty="0" smtClean="0"/>
              <a:t>=40dB</a:t>
            </a:r>
          </a:p>
          <a:p>
            <a:pPr>
              <a:spcAft>
                <a:spcPts val="600"/>
              </a:spcAft>
            </a:pPr>
            <a:r>
              <a:rPr lang="en-US" sz="1600" b="1" dirty="0"/>
              <a:t>TX energy for RX SNR of 20dB with P(outage)=0.01 is </a:t>
            </a:r>
            <a:r>
              <a:rPr lang="en-US" sz="1600" b="1" dirty="0" smtClean="0"/>
              <a:t>70dB</a:t>
            </a:r>
            <a:r>
              <a:rPr lang="en-US" sz="1600" b="1" dirty="0"/>
              <a:t>, </a:t>
            </a:r>
            <a:r>
              <a:rPr lang="en-US" sz="1600" b="1" u="sng" dirty="0"/>
              <a:t>Gain</a:t>
            </a:r>
            <a:r>
              <a:rPr lang="en-US" sz="1600" b="1" u="sng" dirty="0" smtClean="0"/>
              <a:t>=50dB</a:t>
            </a:r>
            <a:endParaRPr lang="en-US" sz="1600" b="1" u="sng" dirty="0"/>
          </a:p>
        </p:txBody>
      </p:sp>
      <p:cxnSp>
        <p:nvCxnSpPr>
          <p:cNvPr id="14" name="Curved Connector 13"/>
          <p:cNvCxnSpPr/>
          <p:nvPr/>
        </p:nvCxnSpPr>
        <p:spPr>
          <a:xfrm rot="5400000">
            <a:off x="4752032" y="5481272"/>
            <a:ext cx="504000" cy="288000"/>
          </a:xfrm>
          <a:prstGeom prst="curvedConnector3">
            <a:avLst>
              <a:gd name="adj1" fmla="val 50000"/>
            </a:avLst>
          </a:prstGeom>
          <a:ln w="19050" cmpd="sng">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148549" y="2708920"/>
            <a:ext cx="1619928" cy="612000"/>
          </a:xfrm>
          <a:prstGeom prst="line">
            <a:avLst/>
          </a:prstGeom>
          <a:ln w="12700">
            <a:solidFill>
              <a:srgbClr val="FF0000"/>
            </a:solidFill>
            <a:prstDash val="sysDot"/>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167844" y="2696146"/>
            <a:ext cx="1620180" cy="284094"/>
          </a:xfrm>
          <a:prstGeom prst="line">
            <a:avLst/>
          </a:prstGeom>
          <a:ln w="12700">
            <a:solidFill>
              <a:srgbClr val="FF0000"/>
            </a:solidFill>
            <a:prstDash val="sysDot"/>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115616" y="1385481"/>
            <a:ext cx="4176464" cy="1323439"/>
          </a:xfrm>
          <a:prstGeom prst="rect">
            <a:avLst/>
          </a:prstGeom>
          <a:noFill/>
        </p:spPr>
        <p:txBody>
          <a:bodyPr wrap="square" rtlCol="0">
            <a:spAutoFit/>
          </a:bodyPr>
          <a:lstStyle/>
          <a:p>
            <a:pPr>
              <a:spcAft>
                <a:spcPts val="600"/>
              </a:spcAft>
            </a:pPr>
            <a:r>
              <a:rPr lang="en-US" sz="2000" b="1" dirty="0" smtClean="0">
                <a:solidFill>
                  <a:srgbClr val="FF0000"/>
                </a:solidFill>
              </a:rPr>
              <a:t>Mutual Information of 1000 randomly generated two dimensional constellations (generated with Gaussian PDF). </a:t>
            </a:r>
            <a:endParaRPr lang="en-US" sz="2000" b="1" dirty="0">
              <a:solidFill>
                <a:srgbClr val="FF0000"/>
              </a:solidFill>
            </a:endParaRPr>
          </a:p>
        </p:txBody>
      </p:sp>
      <p:cxnSp>
        <p:nvCxnSpPr>
          <p:cNvPr id="42" name="Straight Connector 41"/>
          <p:cNvCxnSpPr/>
          <p:nvPr/>
        </p:nvCxnSpPr>
        <p:spPr>
          <a:xfrm>
            <a:off x="4478111" y="2149568"/>
            <a:ext cx="1290972" cy="450008"/>
          </a:xfrm>
          <a:prstGeom prst="line">
            <a:avLst/>
          </a:prstGeom>
          <a:ln w="12700">
            <a:solidFill>
              <a:srgbClr val="FF0000"/>
            </a:solidFill>
            <a:prstDash val="sysDot"/>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516701" y="2149568"/>
            <a:ext cx="1296144" cy="144000"/>
          </a:xfrm>
          <a:prstGeom prst="line">
            <a:avLst/>
          </a:prstGeom>
          <a:ln w="12700">
            <a:solidFill>
              <a:srgbClr val="FF0000"/>
            </a:solidFill>
            <a:prstDash val="sysDot"/>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rot="5400000">
            <a:off x="6714256" y="2510960"/>
            <a:ext cx="720000" cy="396000"/>
          </a:xfrm>
          <a:prstGeom prst="curvedConnector3">
            <a:avLst>
              <a:gd name="adj1" fmla="val 50000"/>
            </a:avLst>
          </a:prstGeom>
          <a:ln w="19050" cmpd="sng">
            <a:solidFill>
              <a:srgbClr val="0000FF"/>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796136" y="2996952"/>
            <a:ext cx="2134794" cy="646331"/>
          </a:xfrm>
          <a:prstGeom prst="rect">
            <a:avLst/>
          </a:prstGeom>
          <a:noFill/>
        </p:spPr>
        <p:txBody>
          <a:bodyPr wrap="none" rtlCol="0">
            <a:spAutoFit/>
          </a:bodyPr>
          <a:lstStyle/>
          <a:p>
            <a:r>
              <a:rPr lang="en-US" sz="3600" dirty="0" smtClean="0">
                <a:solidFill>
                  <a:srgbClr val="0000FF"/>
                </a:solidFill>
              </a:rPr>
              <a:t>256 QAM</a:t>
            </a:r>
            <a:endParaRPr lang="en-US" sz="3600" dirty="0">
              <a:solidFill>
                <a:srgbClr val="0000FF"/>
              </a:solidFill>
            </a:endParaRPr>
          </a:p>
        </p:txBody>
      </p:sp>
    </p:spTree>
    <p:extLst>
      <p:ext uri="{BB962C8B-B14F-4D97-AF65-F5344CB8AC3E}">
        <p14:creationId xmlns:p14="http://schemas.microsoft.com/office/powerpoint/2010/main" val="5936960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SISO Case Revisited </a:t>
            </a:r>
            <a:endParaRPr lang="en-US" dirty="0"/>
          </a:p>
        </p:txBody>
      </p:sp>
      <p:sp>
        <p:nvSpPr>
          <p:cNvPr id="3" name="Content Placeholder 2"/>
          <p:cNvSpPr>
            <a:spLocks noGrp="1"/>
          </p:cNvSpPr>
          <p:nvPr>
            <p:ph idx="1"/>
          </p:nvPr>
        </p:nvSpPr>
        <p:spPr>
          <a:xfrm>
            <a:off x="179512" y="980728"/>
            <a:ext cx="8928992" cy="4525963"/>
          </a:xfrm>
        </p:spPr>
        <p:txBody>
          <a:bodyPr/>
          <a:lstStyle/>
          <a:p>
            <a:r>
              <a:rPr lang="en-US" sz="2800" dirty="0" smtClean="0"/>
              <a:t>TX block is a train of </a:t>
            </a:r>
            <a:r>
              <a:rPr lang="en-US" sz="2800" i="1" dirty="0" smtClean="0">
                <a:latin typeface="Times New Roman"/>
                <a:cs typeface="Times New Roman"/>
              </a:rPr>
              <a:t>K</a:t>
            </a:r>
            <a:r>
              <a:rPr lang="en-US" sz="2800" dirty="0" smtClean="0"/>
              <a:t> consecutive base TX signals, followed by </a:t>
            </a:r>
            <a:r>
              <a:rPr lang="en-US" sz="2800" i="1" dirty="0">
                <a:latin typeface="Times New Roman"/>
                <a:cs typeface="Times New Roman"/>
              </a:rPr>
              <a:t>L-</a:t>
            </a:r>
            <a:r>
              <a:rPr lang="en-US" sz="2800" i="1" dirty="0" smtClean="0">
                <a:latin typeface="Times New Roman"/>
                <a:cs typeface="Times New Roman"/>
              </a:rPr>
              <a:t>1</a:t>
            </a:r>
            <a:r>
              <a:rPr lang="en-US" sz="2800" i="1" dirty="0" smtClean="0">
                <a:cs typeface="Times New Roman"/>
              </a:rPr>
              <a:t> </a:t>
            </a:r>
            <a:r>
              <a:rPr lang="en-US" sz="2800" dirty="0" smtClean="0">
                <a:cs typeface="Times New Roman"/>
              </a:rPr>
              <a:t>zeros prior to the next TX block</a:t>
            </a:r>
            <a:r>
              <a:rPr lang="en-US" sz="2800" dirty="0" smtClean="0">
                <a:latin typeface="Times New Roman"/>
                <a:cs typeface="Times New Roman"/>
              </a:rPr>
              <a:t>.</a:t>
            </a:r>
            <a:endParaRPr lang="en-US" sz="2800" dirty="0" smtClean="0"/>
          </a:p>
          <a:p>
            <a:r>
              <a:rPr lang="en-US" sz="2800" dirty="0"/>
              <a:t>C</a:t>
            </a:r>
            <a:r>
              <a:rPr lang="en-US" sz="2800" dirty="0" smtClean="0"/>
              <a:t>hannel in changed in each of </a:t>
            </a:r>
            <a:r>
              <a:rPr lang="en-US" sz="2800" i="1" dirty="0" smtClean="0">
                <a:latin typeface="Times New Roman"/>
                <a:cs typeface="Times New Roman"/>
              </a:rPr>
              <a:t>K</a:t>
            </a:r>
            <a:r>
              <a:rPr lang="en-US" sz="2800" dirty="0" smtClean="0"/>
              <a:t> time slots among </a:t>
            </a:r>
            <a:r>
              <a:rPr lang="en-US" sz="2800" i="1" dirty="0" smtClean="0">
                <a:latin typeface="Times New Roman"/>
                <a:cs typeface="Times New Roman"/>
              </a:rPr>
              <a:t>2</a:t>
            </a:r>
            <a:r>
              <a:rPr lang="en-US" sz="2800" i="1" baseline="30000" dirty="0" smtClean="0">
                <a:latin typeface="Times New Roman"/>
                <a:cs typeface="Times New Roman"/>
              </a:rPr>
              <a:t>r</a:t>
            </a:r>
            <a:r>
              <a:rPr lang="en-US" sz="2800" i="1" dirty="0" smtClean="0">
                <a:latin typeface="Times New Roman"/>
                <a:cs typeface="Times New Roman"/>
              </a:rPr>
              <a:t> </a:t>
            </a:r>
            <a:r>
              <a:rPr lang="en-US" sz="2800" dirty="0" smtClean="0">
                <a:cs typeface="Times New Roman"/>
              </a:rPr>
              <a:t>possibilities,</a:t>
            </a:r>
            <a:r>
              <a:rPr lang="en-US" sz="2800" dirty="0" smtClean="0"/>
              <a:t> resulting in a linear system with a random impulse response. </a:t>
            </a:r>
          </a:p>
          <a:p>
            <a:pPr lvl="1"/>
            <a:r>
              <a:rPr lang="en-US" sz="2400" dirty="0" smtClean="0"/>
              <a:t>Time shift in input results in the same time shift in the response.</a:t>
            </a:r>
            <a:endParaRPr lang="en-US" sz="2400" dirty="0"/>
          </a:p>
          <a:p>
            <a:pPr lvl="1"/>
            <a:r>
              <a:rPr lang="en-US" sz="2400" dirty="0" smtClean="0"/>
              <a:t>Oversample RX signal (sum </a:t>
            </a:r>
            <a:r>
              <a:rPr lang="en-US" sz="2400" dirty="0"/>
              <a:t>of </a:t>
            </a:r>
            <a:r>
              <a:rPr lang="en-US" sz="2400" dirty="0" smtClean="0"/>
              <a:t>time-shifted responses) by </a:t>
            </a:r>
            <a:r>
              <a:rPr lang="en-US" sz="2400" i="1" dirty="0" smtClean="0">
                <a:latin typeface="Times New Roman"/>
                <a:cs typeface="Times New Roman"/>
              </a:rPr>
              <a:t>L</a:t>
            </a:r>
            <a:r>
              <a:rPr lang="en-US" sz="2400" dirty="0">
                <a:latin typeface="Times New Roman"/>
                <a:cs typeface="Times New Roman"/>
              </a:rPr>
              <a:t>.</a:t>
            </a:r>
            <a:endParaRPr lang="en-US" sz="2400" i="1" dirty="0" smtClean="0">
              <a:latin typeface="Times New Roman"/>
              <a:cs typeface="Times New Roman"/>
            </a:endParaRPr>
          </a:p>
          <a:p>
            <a:pPr lvl="2"/>
            <a:r>
              <a:rPr lang="en-US" sz="2000" i="1" dirty="0" smtClean="0">
                <a:latin typeface="Times New Roman"/>
                <a:cs typeface="Times New Roman"/>
              </a:rPr>
              <a:t>KL</a:t>
            </a:r>
            <a:r>
              <a:rPr lang="en-US" sz="2000" dirty="0" smtClean="0"/>
              <a:t> samples are full rank, yielding </a:t>
            </a:r>
            <a:r>
              <a:rPr lang="en-US" sz="2000" i="1" dirty="0" smtClean="0">
                <a:latin typeface="Times New Roman"/>
                <a:cs typeface="Times New Roman"/>
              </a:rPr>
              <a:t>LK</a:t>
            </a:r>
            <a:r>
              <a:rPr lang="en-US" sz="2000" i="1" baseline="30000" dirty="0" smtClean="0">
                <a:latin typeface="Times New Roman"/>
                <a:cs typeface="Times New Roman"/>
              </a:rPr>
              <a:t>2</a:t>
            </a:r>
            <a:r>
              <a:rPr lang="en-US" sz="2000" i="1" dirty="0" smtClean="0">
                <a:latin typeface="Times New Roman"/>
                <a:cs typeface="Times New Roman"/>
              </a:rPr>
              <a:t>/(L+K-1)</a:t>
            </a:r>
            <a:r>
              <a:rPr lang="en-US" sz="2000" dirty="0" smtClean="0"/>
              <a:t> dimensions per unit time.</a:t>
            </a:r>
          </a:p>
          <a:p>
            <a:pPr lvl="2"/>
            <a:r>
              <a:rPr lang="en-US" sz="2000" dirty="0" smtClean="0"/>
              <a:t>Extra </a:t>
            </a:r>
            <a:r>
              <a:rPr lang="en-US" sz="2000" dirty="0"/>
              <a:t>dimensions are correlated, degrading the </a:t>
            </a:r>
            <a:r>
              <a:rPr lang="en-US" sz="2000" dirty="0" smtClean="0"/>
              <a:t>performance.</a:t>
            </a:r>
          </a:p>
          <a:p>
            <a:pPr lvl="2"/>
            <a:r>
              <a:rPr lang="en-US" sz="2000" dirty="0" smtClean="0"/>
              <a:t>Noise </a:t>
            </a:r>
            <a:r>
              <a:rPr lang="en-US" sz="2000" dirty="0"/>
              <a:t>is correlated, improving the </a:t>
            </a:r>
            <a:r>
              <a:rPr lang="en-US" sz="2000" dirty="0" smtClean="0"/>
              <a:t>performance.</a:t>
            </a:r>
          </a:p>
          <a:p>
            <a:pPr lvl="2"/>
            <a:r>
              <a:rPr lang="en-US" sz="2000" dirty="0" smtClean="0"/>
              <a:t>Iterative </a:t>
            </a:r>
            <a:r>
              <a:rPr lang="en-US" sz="2000" dirty="0"/>
              <a:t>or Trellis decoding can be used for detection. </a:t>
            </a:r>
            <a:endParaRPr lang="en-US" sz="2000" dirty="0" smtClean="0"/>
          </a:p>
          <a:p>
            <a:pPr lvl="1"/>
            <a:r>
              <a:rPr lang="en-US" dirty="0"/>
              <a:t>S</a:t>
            </a:r>
            <a:r>
              <a:rPr lang="en-US" dirty="0" smtClean="0"/>
              <a:t>ource </a:t>
            </a:r>
            <a:r>
              <a:rPr lang="en-US" dirty="0"/>
              <a:t>code-book is composed of a discrete set of shells (circular shells) with uniform phase. </a:t>
            </a:r>
            <a:endParaRPr lang="en-US" dirty="0" smtClean="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solidFill>
                  <a:prstClr val="black"/>
                </a:solidFill>
                <a:uFill>
                  <a:solidFill>
                    <a:prstClr val="black"/>
                  </a:solidFill>
                </a:uFill>
              </a:rPr>
              <a:pPr/>
              <a:t>19</a:t>
            </a:fld>
            <a:endParaRPr lang="en-US" sz="1800" dirty="0">
              <a:solidFill>
                <a:prstClr val="black"/>
              </a:solidFill>
              <a:uFill>
                <a:solidFill>
                  <a:prstClr val="black"/>
                </a:solidFill>
              </a:uFill>
            </a:endParaRPr>
          </a:p>
        </p:txBody>
      </p:sp>
    </p:spTree>
    <p:extLst>
      <p:ext uri="{BB962C8B-B14F-4D97-AF65-F5344CB8AC3E}">
        <p14:creationId xmlns:p14="http://schemas.microsoft.com/office/powerpoint/2010/main" val="2783769868"/>
      </p:ext>
    </p:extLst>
  </p:cSld>
  <p:clrMapOvr>
    <a:masterClrMapping/>
  </p:clrMapOvr>
  <mc:AlternateContent xmlns:mc="http://schemas.openxmlformats.org/markup-compatibility/2006" xmlns:p14="http://schemas.microsoft.com/office/powerpoint/2010/main">
    <mc:Choice Requires="p14">
      <p:transition spd="slow" p14:dur="2000" advTm="38602"/>
    </mc:Choice>
    <mc:Fallback xmlns="">
      <p:transition xmlns:p14="http://schemas.microsoft.com/office/powerpoint/2010/main" spd="slow" advTm="3860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New Paradigm in Wireless: </a:t>
            </a:r>
            <a:r>
              <a:rPr lang="en-US" sz="3200" dirty="0" smtClean="0"/>
              <a:t/>
            </a:r>
            <a:br>
              <a:rPr lang="en-US" sz="3200" dirty="0" smtClean="0"/>
            </a:br>
            <a:r>
              <a:rPr lang="en-US" sz="3200" dirty="0" smtClean="0"/>
              <a:t>Media</a:t>
            </a:r>
            <a:r>
              <a:rPr lang="en-US" sz="3200" dirty="0"/>
              <a:t>-based </a:t>
            </a:r>
            <a:r>
              <a:rPr lang="en-US" sz="3200" dirty="0" smtClean="0"/>
              <a:t> vs. (legacy) Source</a:t>
            </a:r>
            <a:r>
              <a:rPr lang="en-US" sz="3200" dirty="0"/>
              <a:t>-based </a:t>
            </a:r>
            <a:br>
              <a:rPr lang="en-US" sz="3200" dirty="0"/>
            </a:br>
            <a:endParaRPr lang="en-US" sz="3200" dirty="0"/>
          </a:p>
        </p:txBody>
      </p:sp>
      <p:sp>
        <p:nvSpPr>
          <p:cNvPr id="3" name="Content Placeholder 2"/>
          <p:cNvSpPr>
            <a:spLocks noGrp="1"/>
          </p:cNvSpPr>
          <p:nvPr>
            <p:ph idx="1"/>
          </p:nvPr>
        </p:nvSpPr>
        <p:spPr>
          <a:xfrm>
            <a:off x="529208" y="1351309"/>
            <a:ext cx="7931224" cy="4525963"/>
          </a:xfrm>
        </p:spPr>
        <p:txBody>
          <a:bodyPr/>
          <a:lstStyle/>
          <a:p>
            <a:r>
              <a:rPr lang="en-US" sz="2800" dirty="0" smtClean="0"/>
              <a:t>Main idea:</a:t>
            </a:r>
          </a:p>
          <a:p>
            <a:pPr lvl="1"/>
            <a:r>
              <a:rPr lang="en-US" sz="2000" dirty="0" smtClean="0"/>
              <a:t>Embed the information in the variation of the RF channel external to the antenna. </a:t>
            </a:r>
          </a:p>
          <a:p>
            <a:r>
              <a:rPr lang="en-US" sz="2800" dirty="0" smtClean="0"/>
              <a:t>Benefits vs. (legacy) source-based wireless:</a:t>
            </a:r>
          </a:p>
          <a:p>
            <a:pPr lvl="2"/>
            <a:r>
              <a:rPr lang="en-US" sz="1800" dirty="0" smtClean="0"/>
              <a:t>Additive information over multiple receive antennas (similar to MIMO) with the advantages of:</a:t>
            </a:r>
          </a:p>
          <a:p>
            <a:pPr lvl="3"/>
            <a:r>
              <a:rPr lang="en-US" sz="1600" dirty="0" smtClean="0"/>
              <a:t>Using a single transmit antenna </a:t>
            </a:r>
          </a:p>
          <a:p>
            <a:pPr lvl="3"/>
            <a:r>
              <a:rPr lang="en-US" sz="1600" dirty="0" smtClean="0"/>
              <a:t>Independence of noise over receive antennas</a:t>
            </a:r>
          </a:p>
          <a:p>
            <a:pPr lvl="2"/>
            <a:r>
              <a:rPr lang="en-US" sz="2000" dirty="0" smtClean="0"/>
              <a:t>Inherent diversity over a static channel (constellation diversity) using single or multiple antenna(s) </a:t>
            </a:r>
          </a:p>
          <a:p>
            <a:pPr lvl="3"/>
            <a:r>
              <a:rPr lang="en-US" sz="1600" dirty="0" smtClean="0"/>
              <a:t>Diversity order improves with the number of constellation points</a:t>
            </a:r>
          </a:p>
          <a:p>
            <a:pPr lvl="3"/>
            <a:r>
              <a:rPr lang="en-US" sz="1600" dirty="0"/>
              <a:t>U</a:t>
            </a:r>
            <a:r>
              <a:rPr lang="en-US" sz="1600" dirty="0" smtClean="0"/>
              <a:t>nlike MIMO, diversity  does not necessitates sacrificing the rate</a:t>
            </a:r>
          </a:p>
          <a:p>
            <a:pPr lvl="3"/>
            <a:r>
              <a:rPr lang="en-US" sz="1600" dirty="0" smtClean="0"/>
              <a:t>It essentially </a:t>
            </a:r>
            <a:r>
              <a:rPr lang="en-US" sz="1600" dirty="0"/>
              <a:t>c</a:t>
            </a:r>
            <a:r>
              <a:rPr lang="en-US" sz="1600" dirty="0" smtClean="0"/>
              <a:t>overts the Raleigh fading channel into an AWGN channel with the same average receive energy and with a minor loss in capacity. </a:t>
            </a:r>
          </a:p>
          <a:p>
            <a:pPr lvl="2"/>
            <a:r>
              <a:rPr lang="en-US" sz="2000" dirty="0" smtClean="0"/>
              <a:t>Harvesting </a:t>
            </a:r>
            <a:r>
              <a:rPr lang="en-US" sz="2000" dirty="0"/>
              <a:t>transmit energy using multiple receive antennas </a:t>
            </a:r>
          </a:p>
        </p:txBody>
      </p:sp>
      <p:sp>
        <p:nvSpPr>
          <p:cNvPr id="4" name="Slide Number Placeholder 3"/>
          <p:cNvSpPr>
            <a:spLocks noGrp="1"/>
          </p:cNvSpPr>
          <p:nvPr>
            <p:ph type="sldNum" sz="quarter" idx="12"/>
          </p:nvPr>
        </p:nvSpPr>
        <p:spPr/>
        <p:txBody>
          <a:bodyPr/>
          <a:lstStyle/>
          <a:p>
            <a:fld id="{995B6B0D-9A43-4647-9594-9D9105F8855F}" type="slidenum">
              <a:rPr lang="en-US" smtClean="0"/>
              <a:pPr/>
              <a:t>2</a:t>
            </a:fld>
            <a:endParaRPr lang="en-US" dirty="0"/>
          </a:p>
        </p:txBody>
      </p:sp>
    </p:spTree>
    <p:extLst>
      <p:ext uri="{BB962C8B-B14F-4D97-AF65-F5344CB8AC3E}">
        <p14:creationId xmlns:p14="http://schemas.microsoft.com/office/powerpoint/2010/main" val="134868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46040"/>
            <a:ext cx="8229600" cy="1143000"/>
          </a:xfrm>
        </p:spPr>
        <p:txBody>
          <a:bodyPr/>
          <a:lstStyle/>
          <a:p>
            <a:r>
              <a:rPr lang="en-US" sz="4800" dirty="0" smtClean="0"/>
              <a:t>More discussion on Media-based, including discussions on embedding information in both source and channel are at: </a:t>
            </a:r>
            <a:br>
              <a:rPr lang="en-US" sz="4800" dirty="0" smtClean="0"/>
            </a:br>
            <a:r>
              <a:rPr lang="en-US" sz="4800" dirty="0" smtClean="0">
                <a:solidFill>
                  <a:srgbClr val="0000FF"/>
                </a:solidFill>
              </a:rPr>
              <a:t>www.cst.uwaterloo.ca</a:t>
            </a:r>
            <a:endParaRPr lang="en-US" sz="4800" dirty="0">
              <a:solidFill>
                <a:srgbClr val="0000FF"/>
              </a:solidFill>
            </a:endParaRPr>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20</a:t>
            </a:fld>
            <a:endParaRPr lang="en-US" sz="1800" dirty="0"/>
          </a:p>
        </p:txBody>
      </p:sp>
    </p:spTree>
    <p:extLst>
      <p:ext uri="{BB962C8B-B14F-4D97-AF65-F5344CB8AC3E}">
        <p14:creationId xmlns:p14="http://schemas.microsoft.com/office/powerpoint/2010/main" val="1794318477"/>
      </p:ext>
    </p:extLst>
  </p:cSld>
  <p:clrMapOvr>
    <a:masterClrMapping/>
  </p:clrMapOvr>
  <mc:AlternateContent xmlns:mc="http://schemas.openxmlformats.org/markup-compatibility/2006" xmlns:p14="http://schemas.microsoft.com/office/powerpoint/2010/main">
    <mc:Choice Requires="p14">
      <p:transition spd="slow" p14:dur="2000" advTm="4315"/>
    </mc:Choice>
    <mc:Fallback xmlns="">
      <p:transition xmlns:p14="http://schemas.microsoft.com/office/powerpoint/2010/main" spd="slow" advTm="431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US" dirty="0" smtClean="0"/>
              <a:t>Realizing (</a:t>
            </a:r>
            <a:r>
              <a:rPr lang="en-US" dirty="0"/>
              <a:t>e</a:t>
            </a:r>
            <a:r>
              <a:rPr lang="en-US" dirty="0" smtClean="0"/>
              <a:t>xternal to antenna) RF Perturbation</a:t>
            </a:r>
            <a:endParaRPr lang="en-US" dirty="0"/>
          </a:p>
        </p:txBody>
      </p:sp>
      <p:sp>
        <p:nvSpPr>
          <p:cNvPr id="3" name="Content Placeholder 2"/>
          <p:cNvSpPr>
            <a:spLocks noGrp="1"/>
          </p:cNvSpPr>
          <p:nvPr>
            <p:ph idx="1"/>
          </p:nvPr>
        </p:nvSpPr>
        <p:spPr>
          <a:xfrm>
            <a:off x="107504" y="2392288"/>
            <a:ext cx="8507288" cy="3268960"/>
          </a:xfrm>
        </p:spPr>
        <p:txBody>
          <a:bodyPr/>
          <a:lstStyle/>
          <a:p>
            <a:r>
              <a:rPr lang="en-US" dirty="0" smtClean="0"/>
              <a:t>Objective: Create several random, selectable, options for propagation path</a:t>
            </a:r>
          </a:p>
          <a:p>
            <a:pPr lvl="1"/>
            <a:r>
              <a:rPr lang="en-US" dirty="0" smtClean="0"/>
              <a:t>Simpler than traditional beam-forming </a:t>
            </a:r>
          </a:p>
          <a:p>
            <a:pPr lvl="2"/>
            <a:r>
              <a:rPr lang="en-US" dirty="0" smtClean="0"/>
              <a:t>No need for tuning/control, having specific patterns, or concentration of energy </a:t>
            </a:r>
            <a:endParaRPr lang="en-US" dirty="0"/>
          </a:p>
        </p:txBody>
      </p:sp>
      <p:sp>
        <p:nvSpPr>
          <p:cNvPr id="4" name="Slide Number Placeholder 3"/>
          <p:cNvSpPr>
            <a:spLocks noGrp="1"/>
          </p:cNvSpPr>
          <p:nvPr>
            <p:ph type="sldNum" sz="quarter" idx="12"/>
          </p:nvPr>
        </p:nvSpPr>
        <p:spPr/>
        <p:txBody>
          <a:bodyPr/>
          <a:lstStyle/>
          <a:p>
            <a:fld id="{995B6B0D-9A43-4647-9594-9D9105F8855F}" type="slidenum">
              <a:rPr lang="en-US" smtClean="0"/>
              <a:pPr/>
              <a:t>21</a:t>
            </a:fld>
            <a:endParaRPr lang="en-US" dirty="0"/>
          </a:p>
        </p:txBody>
      </p:sp>
    </p:spTree>
    <p:extLst>
      <p:ext uri="{BB962C8B-B14F-4D97-AF65-F5344CB8AC3E}">
        <p14:creationId xmlns:p14="http://schemas.microsoft.com/office/powerpoint/2010/main" val="1172947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z="3600" dirty="0" smtClean="0"/>
              <a:t>Candidates for RF Channel Perturbation</a:t>
            </a:r>
            <a:endParaRPr lang="en-US" sz="3600" dirty="0"/>
          </a:p>
        </p:txBody>
      </p:sp>
      <p:sp>
        <p:nvSpPr>
          <p:cNvPr id="3" name="Content Placeholder 2"/>
          <p:cNvSpPr>
            <a:spLocks noGrp="1"/>
          </p:cNvSpPr>
          <p:nvPr>
            <p:ph idx="1"/>
          </p:nvPr>
        </p:nvSpPr>
        <p:spPr>
          <a:xfrm>
            <a:off x="457200" y="1196752"/>
            <a:ext cx="8362800" cy="4525963"/>
          </a:xfrm>
        </p:spPr>
        <p:txBody>
          <a:bodyPr/>
          <a:lstStyle/>
          <a:p>
            <a:r>
              <a:rPr lang="en-US" sz="2400" dirty="0"/>
              <a:t>P</a:t>
            </a:r>
            <a:r>
              <a:rPr lang="en-US" sz="2400" dirty="0" smtClean="0"/>
              <a:t>hotonic microwave</a:t>
            </a:r>
          </a:p>
          <a:p>
            <a:pPr lvl="1"/>
            <a:r>
              <a:rPr lang="en-US" sz="1800" dirty="0" smtClean="0"/>
              <a:t>Changing waveguide property by surface plasma generated through light source</a:t>
            </a:r>
          </a:p>
          <a:p>
            <a:pPr lvl="2"/>
            <a:r>
              <a:rPr lang="en-US" sz="1400" dirty="0" smtClean="0"/>
              <a:t>Uses several photo masks for plasma grating </a:t>
            </a:r>
          </a:p>
          <a:p>
            <a:pPr lvl="1"/>
            <a:r>
              <a:rPr lang="en-US" sz="1800" dirty="0" smtClean="0"/>
              <a:t>Creating surface plasma in an external to antenna parasitic object </a:t>
            </a:r>
          </a:p>
          <a:p>
            <a:pPr lvl="2"/>
            <a:r>
              <a:rPr lang="en-US" sz="1400" dirty="0" smtClean="0"/>
              <a:t>Uses light intensity to  change plasma depth</a:t>
            </a:r>
          </a:p>
          <a:p>
            <a:r>
              <a:rPr lang="en-US" sz="2400" dirty="0" smtClean="0"/>
              <a:t>Electrically tunable impendence surface </a:t>
            </a:r>
          </a:p>
          <a:p>
            <a:pPr lvl="1"/>
            <a:r>
              <a:rPr lang="en-US" sz="1800" dirty="0" smtClean="0"/>
              <a:t>Leaky wave antenna (based on a waveguide with tunable surface leakage) </a:t>
            </a:r>
          </a:p>
          <a:p>
            <a:pPr lvl="1"/>
            <a:r>
              <a:rPr lang="en-CA" sz="1800" dirty="0">
                <a:ea typeface="ＭＳ Ｐゴシック" charset="-128"/>
                <a:cs typeface="ＭＳ Ｐゴシック" charset="-128"/>
              </a:rPr>
              <a:t>E</a:t>
            </a:r>
            <a:r>
              <a:rPr lang="en-CA" sz="1800" dirty="0" smtClean="0">
                <a:ea typeface="ＭＳ Ｐゴシック" charset="-128"/>
                <a:cs typeface="ＭＳ Ｐゴシック" charset="-128"/>
              </a:rPr>
              <a:t>lectrically  changeable impedance surface as an </a:t>
            </a:r>
            <a:r>
              <a:rPr lang="en-US" sz="1800" dirty="0"/>
              <a:t>external to antenna parasitic </a:t>
            </a:r>
            <a:r>
              <a:rPr lang="en-US" sz="1800" dirty="0" smtClean="0"/>
              <a:t>element</a:t>
            </a:r>
          </a:p>
          <a:p>
            <a:r>
              <a:rPr lang="en-US" sz="2000" dirty="0" smtClean="0"/>
              <a:t>Changing </a:t>
            </a:r>
            <a:r>
              <a:rPr lang="en-US" sz="2000" dirty="0"/>
              <a:t>the permeability of </a:t>
            </a:r>
            <a:r>
              <a:rPr lang="en-US" sz="2000" dirty="0" smtClean="0"/>
              <a:t>ferrite under </a:t>
            </a:r>
            <a:r>
              <a:rPr lang="en-US" sz="2000" dirty="0"/>
              <a:t>the effect of </a:t>
            </a:r>
            <a:r>
              <a:rPr lang="en-US" sz="2000" dirty="0" smtClean="0"/>
              <a:t>a magnetic field (</a:t>
            </a:r>
            <a:r>
              <a:rPr lang="en-US" sz="2000" dirty="0"/>
              <a:t>e.g.</a:t>
            </a:r>
            <a:r>
              <a:rPr lang="en-US" sz="2000" dirty="0" smtClean="0"/>
              <a:t>, via </a:t>
            </a:r>
            <a:r>
              <a:rPr lang="en-US" sz="2000" dirty="0"/>
              <a:t>a current-carrying coil</a:t>
            </a:r>
            <a:r>
              <a:rPr lang="en-US" sz="2000" dirty="0" smtClean="0"/>
              <a:t>) </a:t>
            </a:r>
          </a:p>
          <a:p>
            <a:r>
              <a:rPr lang="en-US" sz="2000" dirty="0" smtClean="0"/>
              <a:t>Changing the permittivity of ferroelectric material under the effect of an electric field (</a:t>
            </a:r>
            <a:r>
              <a:rPr lang="en-US" sz="2000" dirty="0"/>
              <a:t>e.g., via </a:t>
            </a:r>
            <a:r>
              <a:rPr lang="en-US" sz="2000" dirty="0" smtClean="0"/>
              <a:t>a bias voltage) </a:t>
            </a:r>
          </a:p>
          <a:p>
            <a:r>
              <a:rPr lang="en-US" sz="2000" dirty="0" smtClean="0"/>
              <a:t>Using meta-material as an external to antenna parasitic object with changeable refraction index</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95B6B0D-9A43-4647-9594-9D9105F8855F}" type="slidenum">
              <a:rPr lang="en-US" smtClean="0"/>
              <a:pPr/>
              <a:t>22</a:t>
            </a:fld>
            <a:endParaRPr lang="en-US" dirty="0"/>
          </a:p>
        </p:txBody>
      </p:sp>
    </p:spTree>
    <p:extLst>
      <p:ext uri="{BB962C8B-B14F-4D97-AF65-F5344CB8AC3E}">
        <p14:creationId xmlns:p14="http://schemas.microsoft.com/office/powerpoint/2010/main" val="132717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en-US" dirty="0" smtClean="0"/>
              <a:t>Security Applications: </a:t>
            </a:r>
            <a:br>
              <a:rPr lang="en-US" dirty="0" smtClean="0"/>
            </a:br>
            <a:r>
              <a:rPr lang="en-US" dirty="0" smtClean="0"/>
              <a:t>One-time Pad (</a:t>
            </a:r>
            <a:r>
              <a:rPr lang="en-US" dirty="0" err="1" smtClean="0"/>
              <a:t>Vernam</a:t>
            </a:r>
            <a:r>
              <a:rPr lang="en-US" dirty="0" smtClean="0"/>
              <a:t> Cipher)</a:t>
            </a:r>
            <a:endParaRPr lang="en-US" dirty="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23</a:t>
            </a:fld>
            <a:endParaRPr lang="en-US" sz="1800"/>
          </a:p>
        </p:txBody>
      </p:sp>
    </p:spTree>
    <p:extLst>
      <p:ext uri="{BB962C8B-B14F-4D97-AF65-F5344CB8AC3E}">
        <p14:creationId xmlns:p14="http://schemas.microsoft.com/office/powerpoint/2010/main" val="3102925408"/>
      </p:ext>
    </p:extLst>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xmlns:p14="http://schemas.microsoft.com/office/powerpoint/2010/main" spd="slow" advTm="373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r>
              <a:rPr lang="en-US" dirty="0" smtClean="0"/>
              <a:t>Unbreakable Security: </a:t>
            </a:r>
            <a:br>
              <a:rPr lang="en-US" dirty="0" smtClean="0"/>
            </a:br>
            <a:r>
              <a:rPr lang="en-US" dirty="0" smtClean="0"/>
              <a:t>Vernam Cipher, One-time Pad </a:t>
            </a:r>
            <a:endParaRPr lang="en-US" dirty="0"/>
          </a:p>
        </p:txBody>
      </p:sp>
      <p:sp>
        <p:nvSpPr>
          <p:cNvPr id="3" name="Content Placeholder 2"/>
          <p:cNvSpPr>
            <a:spLocks noGrp="1"/>
          </p:cNvSpPr>
          <p:nvPr>
            <p:ph idx="1"/>
          </p:nvPr>
        </p:nvSpPr>
        <p:spPr>
          <a:xfrm>
            <a:off x="179512" y="1556792"/>
            <a:ext cx="8820472" cy="4525963"/>
          </a:xfrm>
        </p:spPr>
        <p:txBody>
          <a:bodyPr/>
          <a:lstStyle/>
          <a:p>
            <a:r>
              <a:rPr lang="en-US" dirty="0"/>
              <a:t>Vernam Cipher, One-time </a:t>
            </a:r>
            <a:r>
              <a:rPr lang="en-US" dirty="0" smtClean="0"/>
              <a:t>Pad: Bit-wise XOR of a (non-reusable) mask with the message</a:t>
            </a:r>
          </a:p>
          <a:p>
            <a:endParaRPr lang="en-US" dirty="0"/>
          </a:p>
          <a:p>
            <a:pPr marL="0" indent="0">
              <a:buNone/>
            </a:pPr>
            <a:endParaRPr lang="en-US" dirty="0" smtClean="0"/>
          </a:p>
          <a:p>
            <a:r>
              <a:rPr lang="en-US" dirty="0" smtClean="0"/>
              <a:t>Generalization: </a:t>
            </a:r>
          </a:p>
          <a:p>
            <a:endParaRPr lang="en-US" dirty="0"/>
          </a:p>
          <a:p>
            <a:endParaRPr lang="en-US" dirty="0" smtClean="0"/>
          </a:p>
          <a:p>
            <a:pPr lvl="1"/>
            <a:r>
              <a:rPr lang="en-US" dirty="0" smtClean="0"/>
              <a:t>Happens naturally in wireless transmission</a:t>
            </a:r>
          </a:p>
          <a:p>
            <a:pPr lvl="2"/>
            <a:r>
              <a:rPr lang="en-US" dirty="0" smtClean="0">
                <a:solidFill>
                  <a:srgbClr val="FF0000"/>
                </a:solidFill>
              </a:rPr>
              <a:t>Each random phase can completely mask one PSK symbol.</a:t>
            </a:r>
            <a:endParaRPr lang="en-US" dirty="0">
              <a:solidFill>
                <a:srgbClr val="FF0000"/>
              </a:solidFill>
            </a:endParaRPr>
          </a:p>
        </p:txBody>
      </p:sp>
      <p:grpSp>
        <p:nvGrpSpPr>
          <p:cNvPr id="5" name="Group 14"/>
          <p:cNvGrpSpPr/>
          <p:nvPr/>
        </p:nvGrpSpPr>
        <p:grpSpPr>
          <a:xfrm>
            <a:off x="971600" y="2535287"/>
            <a:ext cx="7888091" cy="1210027"/>
            <a:chOff x="899592" y="3068960"/>
            <a:chExt cx="7888091" cy="1210027"/>
          </a:xfrm>
        </p:grpSpPr>
        <p:sp>
          <p:nvSpPr>
            <p:cNvPr id="6" name="Oval 5"/>
            <p:cNvSpPr>
              <a:spLocks noChangeArrowheads="1"/>
            </p:cNvSpPr>
            <p:nvPr/>
          </p:nvSpPr>
          <p:spPr bwMode="auto">
            <a:xfrm>
              <a:off x="1956277" y="3907160"/>
              <a:ext cx="304800" cy="304800"/>
            </a:xfrm>
            <a:prstGeom prst="ellipse">
              <a:avLst/>
            </a:prstGeom>
            <a:solidFill>
              <a:schemeClr val="accent1">
                <a:alpha val="46000"/>
              </a:schemeClr>
            </a:solidFill>
            <a:ln w="9525">
              <a:solidFill>
                <a:schemeClr val="tx1"/>
              </a:solidFill>
              <a:round/>
              <a:headEnd/>
              <a:tailEnd/>
            </a:ln>
            <a:effectLst/>
          </p:spPr>
          <p:txBody>
            <a:bodyPr wrap="none" anchor="ctr"/>
            <a:lstStyle/>
            <a:p>
              <a:endParaRPr lang="en-US"/>
            </a:p>
          </p:txBody>
        </p:sp>
        <p:sp>
          <p:nvSpPr>
            <p:cNvPr id="14" name="TextBox 13"/>
            <p:cNvSpPr txBox="1"/>
            <p:nvPr/>
          </p:nvSpPr>
          <p:spPr>
            <a:xfrm>
              <a:off x="1944694" y="3848719"/>
              <a:ext cx="334447" cy="400110"/>
            </a:xfrm>
            <a:prstGeom prst="rect">
              <a:avLst/>
            </a:prstGeom>
            <a:noFill/>
          </p:spPr>
          <p:txBody>
            <a:bodyPr wrap="none" rtlCol="0">
              <a:spAutoFit/>
            </a:bodyPr>
            <a:lstStyle/>
            <a:p>
              <a:r>
                <a:rPr lang="en-US" sz="2000" dirty="0"/>
                <a:t>+</a:t>
              </a:r>
            </a:p>
          </p:txBody>
        </p:sp>
        <p:sp>
          <p:nvSpPr>
            <p:cNvPr id="7" name="Line 6"/>
            <p:cNvSpPr>
              <a:spLocks noChangeShapeType="1"/>
            </p:cNvSpPr>
            <p:nvPr/>
          </p:nvSpPr>
          <p:spPr bwMode="auto">
            <a:xfrm>
              <a:off x="1346677" y="4059560"/>
              <a:ext cx="6096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8" name="Line 7"/>
            <p:cNvSpPr>
              <a:spLocks noChangeShapeType="1"/>
            </p:cNvSpPr>
            <p:nvPr/>
          </p:nvSpPr>
          <p:spPr bwMode="auto">
            <a:xfrm>
              <a:off x="2261077" y="4059560"/>
              <a:ext cx="6096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Line 8"/>
            <p:cNvSpPr>
              <a:spLocks noChangeShapeType="1"/>
            </p:cNvSpPr>
            <p:nvPr/>
          </p:nvSpPr>
          <p:spPr bwMode="auto">
            <a:xfrm>
              <a:off x="2108677" y="352616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 name="Text Box 9"/>
            <p:cNvSpPr txBox="1">
              <a:spLocks noChangeArrowheads="1"/>
            </p:cNvSpPr>
            <p:nvPr/>
          </p:nvSpPr>
          <p:spPr bwMode="auto">
            <a:xfrm>
              <a:off x="1956277" y="3068960"/>
              <a:ext cx="328786" cy="461665"/>
            </a:xfrm>
            <a:prstGeom prst="rect">
              <a:avLst/>
            </a:prstGeom>
            <a:noFill/>
            <a:ln w="9525">
              <a:noFill/>
              <a:miter lim="800000"/>
              <a:headEnd/>
              <a:tailEnd/>
            </a:ln>
            <a:effectLst/>
          </p:spPr>
          <p:txBody>
            <a:bodyPr wrap="none">
              <a:spAutoFit/>
            </a:bodyPr>
            <a:lstStyle/>
            <a:p>
              <a:pPr eaLnBrk="0" hangingPunct="0"/>
              <a:r>
                <a:rPr lang="en-US" sz="2400" dirty="0">
                  <a:effectLst/>
                  <a:latin typeface="+mn-lt"/>
                </a:rPr>
                <a:t>Z</a:t>
              </a:r>
            </a:p>
          </p:txBody>
        </p:sp>
        <p:sp>
          <p:nvSpPr>
            <p:cNvPr id="12" name="Text Box 11"/>
            <p:cNvSpPr txBox="1">
              <a:spLocks noChangeArrowheads="1"/>
            </p:cNvSpPr>
            <p:nvPr/>
          </p:nvSpPr>
          <p:spPr bwMode="auto">
            <a:xfrm>
              <a:off x="2870677" y="3789040"/>
              <a:ext cx="5917006" cy="461665"/>
            </a:xfrm>
            <a:prstGeom prst="rect">
              <a:avLst/>
            </a:prstGeom>
            <a:noFill/>
            <a:ln w="9525">
              <a:noFill/>
              <a:miter lim="800000"/>
              <a:headEnd/>
              <a:tailEnd/>
            </a:ln>
            <a:effectLst/>
          </p:spPr>
          <p:txBody>
            <a:bodyPr wrap="square">
              <a:spAutoFit/>
            </a:bodyPr>
            <a:lstStyle/>
            <a:p>
              <a:pPr eaLnBrk="0" hangingPunct="0"/>
              <a:r>
                <a:rPr lang="en-US" sz="2400" dirty="0" smtClean="0">
                  <a:effectLst/>
                  <a:latin typeface="+mn-lt"/>
                </a:rPr>
                <a:t>Y=X+Z (mod 2),  </a:t>
              </a:r>
              <a:r>
                <a:rPr lang="en-US" sz="2400" dirty="0" smtClean="0">
                  <a:latin typeface="+mn-lt"/>
                </a:rPr>
                <a:t>X</a:t>
              </a:r>
              <a:r>
                <a:rPr lang="en-US" sz="2400" dirty="0">
                  <a:latin typeface="+mn-lt"/>
                </a:rPr>
                <a:t>,Y,Z are </a:t>
              </a:r>
              <a:r>
                <a:rPr lang="en-US" sz="2400" dirty="0" smtClean="0">
                  <a:latin typeface="+mn-lt"/>
                </a:rPr>
                <a:t>binary,  </a:t>
              </a:r>
              <a:r>
                <a:rPr lang="en-US" sz="2400" dirty="0" smtClean="0">
                  <a:effectLst/>
                  <a:latin typeface="+mn-lt"/>
                </a:rPr>
                <a:t>I(X;Y)=0</a:t>
              </a:r>
              <a:endParaRPr lang="en-US" sz="2400" dirty="0">
                <a:effectLst/>
                <a:latin typeface="+mn-lt"/>
              </a:endParaRPr>
            </a:p>
          </p:txBody>
        </p:sp>
        <p:sp>
          <p:nvSpPr>
            <p:cNvPr id="13" name="Text Box 10"/>
            <p:cNvSpPr txBox="1">
              <a:spLocks noChangeArrowheads="1"/>
            </p:cNvSpPr>
            <p:nvPr/>
          </p:nvSpPr>
          <p:spPr bwMode="auto">
            <a:xfrm>
              <a:off x="899592" y="3817322"/>
              <a:ext cx="344415" cy="461665"/>
            </a:xfrm>
            <a:prstGeom prst="rect">
              <a:avLst/>
            </a:prstGeom>
            <a:noFill/>
            <a:ln w="9525">
              <a:noFill/>
              <a:miter lim="800000"/>
              <a:headEnd/>
              <a:tailEnd/>
            </a:ln>
            <a:effectLst/>
          </p:spPr>
          <p:txBody>
            <a:bodyPr wrap="none">
              <a:spAutoFit/>
            </a:bodyPr>
            <a:lstStyle/>
            <a:p>
              <a:pPr eaLnBrk="0" hangingPunct="0"/>
              <a:r>
                <a:rPr lang="en-US" sz="2400" dirty="0">
                  <a:effectLst/>
                  <a:latin typeface="+mn-lt"/>
                </a:rPr>
                <a:t>X</a:t>
              </a:r>
            </a:p>
          </p:txBody>
        </p:sp>
      </p:grpSp>
      <p:grpSp>
        <p:nvGrpSpPr>
          <p:cNvPr id="11" name="Group 15"/>
          <p:cNvGrpSpPr/>
          <p:nvPr/>
        </p:nvGrpSpPr>
        <p:grpSpPr>
          <a:xfrm>
            <a:off x="971600" y="4258075"/>
            <a:ext cx="7437246" cy="1210027"/>
            <a:chOff x="899592" y="3068960"/>
            <a:chExt cx="7437246" cy="1210027"/>
          </a:xfrm>
        </p:grpSpPr>
        <p:sp>
          <p:nvSpPr>
            <p:cNvPr id="18" name="Oval 17"/>
            <p:cNvSpPr>
              <a:spLocks noChangeArrowheads="1"/>
            </p:cNvSpPr>
            <p:nvPr/>
          </p:nvSpPr>
          <p:spPr bwMode="auto">
            <a:xfrm>
              <a:off x="1956277" y="3907160"/>
              <a:ext cx="304800" cy="304800"/>
            </a:xfrm>
            <a:prstGeom prst="ellipse">
              <a:avLst/>
            </a:prstGeom>
            <a:solidFill>
              <a:schemeClr val="accent1">
                <a:alpha val="46000"/>
              </a:schemeClr>
            </a:solidFill>
            <a:ln w="9525">
              <a:solidFill>
                <a:schemeClr val="tx1"/>
              </a:solidFill>
              <a:round/>
              <a:headEnd/>
              <a:tailEnd/>
            </a:ln>
            <a:effectLst/>
          </p:spPr>
          <p:txBody>
            <a:bodyPr wrap="none" anchor="ctr"/>
            <a:lstStyle/>
            <a:p>
              <a:endParaRPr lang="en-US"/>
            </a:p>
          </p:txBody>
        </p:sp>
        <p:sp>
          <p:nvSpPr>
            <p:cNvPr id="19" name="Line 6"/>
            <p:cNvSpPr>
              <a:spLocks noChangeShapeType="1"/>
            </p:cNvSpPr>
            <p:nvPr/>
          </p:nvSpPr>
          <p:spPr bwMode="auto">
            <a:xfrm>
              <a:off x="1346677" y="4059560"/>
              <a:ext cx="6096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 name="Line 7"/>
            <p:cNvSpPr>
              <a:spLocks noChangeShapeType="1"/>
            </p:cNvSpPr>
            <p:nvPr/>
          </p:nvSpPr>
          <p:spPr bwMode="auto">
            <a:xfrm>
              <a:off x="2261077" y="4059560"/>
              <a:ext cx="6096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 name="Line 8"/>
            <p:cNvSpPr>
              <a:spLocks noChangeShapeType="1"/>
            </p:cNvSpPr>
            <p:nvPr/>
          </p:nvSpPr>
          <p:spPr bwMode="auto">
            <a:xfrm>
              <a:off x="2108677" y="352616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9"/>
            <p:cNvSpPr txBox="1">
              <a:spLocks noChangeArrowheads="1"/>
            </p:cNvSpPr>
            <p:nvPr/>
          </p:nvSpPr>
          <p:spPr bwMode="auto">
            <a:xfrm>
              <a:off x="1956277" y="3068960"/>
              <a:ext cx="328786" cy="461665"/>
            </a:xfrm>
            <a:prstGeom prst="rect">
              <a:avLst/>
            </a:prstGeom>
            <a:noFill/>
            <a:ln w="9525">
              <a:noFill/>
              <a:miter lim="800000"/>
              <a:headEnd/>
              <a:tailEnd/>
            </a:ln>
            <a:effectLst/>
          </p:spPr>
          <p:txBody>
            <a:bodyPr wrap="none">
              <a:spAutoFit/>
            </a:bodyPr>
            <a:lstStyle/>
            <a:p>
              <a:pPr eaLnBrk="0" hangingPunct="0"/>
              <a:r>
                <a:rPr lang="en-US" sz="2400" dirty="0">
                  <a:effectLst/>
                  <a:latin typeface="+mn-lt"/>
                </a:rPr>
                <a:t>Z</a:t>
              </a:r>
            </a:p>
          </p:txBody>
        </p:sp>
        <p:sp>
          <p:nvSpPr>
            <p:cNvPr id="23" name="Text Box 11"/>
            <p:cNvSpPr txBox="1">
              <a:spLocks noChangeArrowheads="1"/>
            </p:cNvSpPr>
            <p:nvPr/>
          </p:nvSpPr>
          <p:spPr bwMode="auto">
            <a:xfrm>
              <a:off x="2870678" y="3754760"/>
              <a:ext cx="5466160" cy="461665"/>
            </a:xfrm>
            <a:prstGeom prst="rect">
              <a:avLst/>
            </a:prstGeom>
            <a:noFill/>
            <a:ln w="9525">
              <a:noFill/>
              <a:miter lim="800000"/>
              <a:headEnd/>
              <a:tailEnd/>
            </a:ln>
            <a:effectLst/>
          </p:spPr>
          <p:txBody>
            <a:bodyPr wrap="none">
              <a:spAutoFit/>
            </a:bodyPr>
            <a:lstStyle/>
            <a:p>
              <a:pPr eaLnBrk="0" hangingPunct="0"/>
              <a:r>
                <a:rPr lang="en-US" sz="2400" dirty="0" smtClean="0">
                  <a:effectLst/>
                  <a:latin typeface="+mn-lt"/>
                </a:rPr>
                <a:t>Y=X+Z (mod 2π),  X,Y,Z are angle,  I(X;Y)=0</a:t>
              </a:r>
              <a:endParaRPr lang="en-US" sz="2400" dirty="0">
                <a:effectLst/>
                <a:latin typeface="+mn-lt"/>
              </a:endParaRPr>
            </a:p>
          </p:txBody>
        </p:sp>
        <p:sp>
          <p:nvSpPr>
            <p:cNvPr id="24" name="Text Box 10"/>
            <p:cNvSpPr txBox="1">
              <a:spLocks noChangeArrowheads="1"/>
            </p:cNvSpPr>
            <p:nvPr/>
          </p:nvSpPr>
          <p:spPr bwMode="auto">
            <a:xfrm>
              <a:off x="899592" y="3817322"/>
              <a:ext cx="344415" cy="461665"/>
            </a:xfrm>
            <a:prstGeom prst="rect">
              <a:avLst/>
            </a:prstGeom>
            <a:noFill/>
            <a:ln w="9525">
              <a:noFill/>
              <a:miter lim="800000"/>
              <a:headEnd/>
              <a:tailEnd/>
            </a:ln>
            <a:effectLst/>
          </p:spPr>
          <p:txBody>
            <a:bodyPr wrap="none">
              <a:spAutoFit/>
            </a:bodyPr>
            <a:lstStyle/>
            <a:p>
              <a:pPr eaLnBrk="0" hangingPunct="0"/>
              <a:r>
                <a:rPr lang="en-US" sz="2400" dirty="0">
                  <a:effectLst/>
                  <a:latin typeface="+mn-lt"/>
                </a:rPr>
                <a:t>X</a:t>
              </a:r>
            </a:p>
          </p:txBody>
        </p:sp>
      </p:grpSp>
      <p:sp>
        <p:nvSpPr>
          <p:cNvPr id="15" name="Slide Number Placeholder 14"/>
          <p:cNvSpPr>
            <a:spLocks noGrp="1"/>
          </p:cNvSpPr>
          <p:nvPr>
            <p:ph type="sldNum" sz="quarter" idx="12"/>
          </p:nvPr>
        </p:nvSpPr>
        <p:spPr>
          <a:xfrm>
            <a:off x="8460432" y="6425406"/>
            <a:ext cx="588655" cy="387970"/>
          </a:xfrm>
        </p:spPr>
        <p:txBody>
          <a:bodyPr/>
          <a:lstStyle/>
          <a:p>
            <a:fld id="{995B6B0D-9A43-4647-9594-9D9105F8855F}" type="slidenum">
              <a:rPr lang="en-US" sz="1800" smtClean="0"/>
              <a:pPr/>
              <a:t>24</a:t>
            </a:fld>
            <a:endParaRPr lang="en-US" sz="1800"/>
          </a:p>
        </p:txBody>
      </p:sp>
      <p:sp>
        <p:nvSpPr>
          <p:cNvPr id="25" name="TextBox 24"/>
          <p:cNvSpPr txBox="1"/>
          <p:nvPr/>
        </p:nvSpPr>
        <p:spPr>
          <a:xfrm>
            <a:off x="2016702" y="5045114"/>
            <a:ext cx="334447" cy="400110"/>
          </a:xfrm>
          <a:prstGeom prst="rect">
            <a:avLst/>
          </a:prstGeom>
          <a:noFill/>
        </p:spPr>
        <p:txBody>
          <a:bodyPr wrap="none" rtlCol="0">
            <a:spAutoFit/>
          </a:bodyPr>
          <a:lstStyle/>
          <a:p>
            <a:r>
              <a:rPr lang="en-US" sz="2000" dirty="0"/>
              <a:t>+</a:t>
            </a:r>
          </a:p>
        </p:txBody>
      </p:sp>
    </p:spTree>
    <p:extLst>
      <p:ext uri="{BB962C8B-B14F-4D97-AF65-F5344CB8AC3E}">
        <p14:creationId xmlns:p14="http://schemas.microsoft.com/office/powerpoint/2010/main" val="1141771312"/>
      </p:ext>
    </p:extLst>
  </p:cSld>
  <p:clrMapOvr>
    <a:masterClrMapping/>
  </p:clrMapOvr>
  <mc:AlternateContent xmlns:mc="http://schemas.openxmlformats.org/markup-compatibility/2006" xmlns:p14="http://schemas.microsoft.com/office/powerpoint/2010/main">
    <mc:Choice Requires="p14">
      <p:transition spd="slow" p14:dur="2000" advTm="59617"/>
    </mc:Choice>
    <mc:Fallback xmlns="">
      <p:transition xmlns:p14="http://schemas.microsoft.com/office/powerpoint/2010/main" spd="slow" advTm="5961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US" dirty="0" smtClean="0"/>
              <a:t>Exploiting Channel Randomness to Share a Common Phase (Key)</a:t>
            </a:r>
            <a:endParaRPr lang="en-US" dirty="0"/>
          </a:p>
        </p:txBody>
      </p:sp>
      <p:sp>
        <p:nvSpPr>
          <p:cNvPr id="4" name="Slide Number Placeholder 3"/>
          <p:cNvSpPr>
            <a:spLocks noGrp="1"/>
          </p:cNvSpPr>
          <p:nvPr>
            <p:ph type="sldNum" sz="quarter" idx="12"/>
          </p:nvPr>
        </p:nvSpPr>
        <p:spPr>
          <a:xfrm>
            <a:off x="8611551" y="6465950"/>
            <a:ext cx="496953" cy="347426"/>
          </a:xfrm>
        </p:spPr>
        <p:txBody>
          <a:bodyPr/>
          <a:lstStyle/>
          <a:p>
            <a:fld id="{995B6B0D-9A43-4647-9594-9D9105F8855F}" type="slidenum">
              <a:rPr lang="en-US" sz="1800" smtClean="0"/>
              <a:pPr/>
              <a:t>25</a:t>
            </a:fld>
            <a:endParaRPr lang="en-US" sz="1800" dirty="0"/>
          </a:p>
        </p:txBody>
      </p:sp>
      <p:graphicFrame>
        <p:nvGraphicFramePr>
          <p:cNvPr id="36" name="Object 35"/>
          <p:cNvGraphicFramePr>
            <a:graphicFrameLocks noChangeAspect="1"/>
          </p:cNvGraphicFramePr>
          <p:nvPr>
            <p:extLst>
              <p:ext uri="{D42A27DB-BD31-4B8C-83A1-F6EECF244321}">
                <p14:modId xmlns:p14="http://schemas.microsoft.com/office/powerpoint/2010/main" val="1403954821"/>
              </p:ext>
            </p:extLst>
          </p:nvPr>
        </p:nvGraphicFramePr>
        <p:xfrm>
          <a:off x="395536" y="3140968"/>
          <a:ext cx="2954338" cy="584200"/>
        </p:xfrm>
        <a:graphic>
          <a:graphicData uri="http://schemas.openxmlformats.org/presentationml/2006/ole">
            <mc:AlternateContent xmlns:mc="http://schemas.openxmlformats.org/markup-compatibility/2006">
              <mc:Choice xmlns:v="urn:schemas-microsoft-com:vml" Requires="v">
                <p:oleObj spid="_x0000_s1047" name="Equation" r:id="rId3" imgW="1028700" imgH="203200" progId="Equation.3">
                  <p:embed/>
                </p:oleObj>
              </mc:Choice>
              <mc:Fallback>
                <p:oleObj name="Equation" r:id="rId3" imgW="1028700" imgH="203200" progId="Equation.3">
                  <p:embed/>
                  <p:pic>
                    <p:nvPicPr>
                      <p:cNvPr id="0" name=""/>
                      <p:cNvPicPr/>
                      <p:nvPr/>
                    </p:nvPicPr>
                    <p:blipFill>
                      <a:blip r:embed="rId4"/>
                      <a:stretch>
                        <a:fillRect/>
                      </a:stretch>
                    </p:blipFill>
                    <p:spPr>
                      <a:xfrm>
                        <a:off x="395536" y="3140968"/>
                        <a:ext cx="2954338" cy="584200"/>
                      </a:xfrm>
                      <a:prstGeom prst="rect">
                        <a:avLst/>
                      </a:prstGeom>
                    </p:spPr>
                  </p:pic>
                </p:oleObj>
              </mc:Fallback>
            </mc:AlternateContent>
          </a:graphicData>
        </a:graphic>
      </p:graphicFrame>
      <p:sp>
        <p:nvSpPr>
          <p:cNvPr id="37" name="Cloud 36"/>
          <p:cNvSpPr/>
          <p:nvPr/>
        </p:nvSpPr>
        <p:spPr>
          <a:xfrm>
            <a:off x="4716016" y="1700808"/>
            <a:ext cx="3383759" cy="4608512"/>
          </a:xfrm>
          <a:prstGeom prst="cloud">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Cloud 34"/>
          <p:cNvSpPr/>
          <p:nvPr/>
        </p:nvSpPr>
        <p:spPr>
          <a:xfrm>
            <a:off x="2051720" y="5373216"/>
            <a:ext cx="3888432" cy="1080120"/>
          </a:xfrm>
          <a:prstGeom prst="cloud">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p:cNvPicPr>
            <a:picLocks noChangeAspect="1"/>
          </p:cNvPicPr>
          <p:nvPr/>
        </p:nvPicPr>
        <p:blipFill>
          <a:blip r:embed="rId5"/>
          <a:stretch>
            <a:fillRect/>
          </a:stretch>
        </p:blipFill>
        <p:spPr>
          <a:xfrm>
            <a:off x="1540561" y="5373216"/>
            <a:ext cx="1268879" cy="1080120"/>
          </a:xfrm>
          <a:prstGeom prst="rect">
            <a:avLst/>
          </a:prstGeom>
        </p:spPr>
      </p:pic>
      <p:sp>
        <p:nvSpPr>
          <p:cNvPr id="34" name="TextBox 33"/>
          <p:cNvSpPr txBox="1"/>
          <p:nvPr/>
        </p:nvSpPr>
        <p:spPr>
          <a:xfrm>
            <a:off x="186615" y="1837273"/>
            <a:ext cx="4942800" cy="1015663"/>
          </a:xfrm>
          <a:prstGeom prst="rect">
            <a:avLst/>
          </a:prstGeom>
          <a:noFill/>
        </p:spPr>
        <p:txBody>
          <a:bodyPr wrap="square" rtlCol="0">
            <a:spAutoFit/>
          </a:bodyPr>
          <a:lstStyle/>
          <a:p>
            <a:r>
              <a:rPr lang="en-US" sz="2000" b="1" dirty="0"/>
              <a:t>C</a:t>
            </a:r>
            <a:r>
              <a:rPr lang="en-US" sz="2000" b="1" dirty="0" smtClean="0"/>
              <a:t>losed loop gain is unique to Alice and Bob (determined by the fine details of the propagation path between them).</a:t>
            </a:r>
            <a:endParaRPr lang="en-US" sz="2000" b="1" dirty="0"/>
          </a:p>
        </p:txBody>
      </p:sp>
      <p:grpSp>
        <p:nvGrpSpPr>
          <p:cNvPr id="40" name="Group 39"/>
          <p:cNvGrpSpPr/>
          <p:nvPr/>
        </p:nvGrpSpPr>
        <p:grpSpPr>
          <a:xfrm>
            <a:off x="107504" y="3977769"/>
            <a:ext cx="3888432" cy="1323439"/>
            <a:chOff x="-6373216" y="2060848"/>
            <a:chExt cx="4942800" cy="1323439"/>
          </a:xfrm>
        </p:grpSpPr>
        <p:sp>
          <p:nvSpPr>
            <p:cNvPr id="38" name="TextBox 37"/>
            <p:cNvSpPr txBox="1"/>
            <p:nvPr/>
          </p:nvSpPr>
          <p:spPr>
            <a:xfrm>
              <a:off x="-6373216" y="2060848"/>
              <a:ext cx="4942800" cy="1323439"/>
            </a:xfrm>
            <a:prstGeom prst="rect">
              <a:avLst/>
            </a:prstGeom>
            <a:solidFill>
              <a:schemeClr val="bg1"/>
            </a:solidFill>
          </p:spPr>
          <p:txBody>
            <a:bodyPr wrap="square" rtlCol="0">
              <a:spAutoFit/>
            </a:bodyPr>
            <a:lstStyle/>
            <a:p>
              <a:r>
                <a:rPr lang="en-US" sz="2000" b="1" dirty="0" smtClean="0"/>
                <a:t>After extracting        , </a:t>
              </a:r>
              <a:r>
                <a:rPr lang="en-US" sz="2000" b="1" dirty="0" smtClean="0">
                  <a:solidFill>
                    <a:srgbClr val="FF0000"/>
                  </a:solidFill>
                </a:rPr>
                <a:t>RF environment around Alice and/or Bob</a:t>
              </a:r>
              <a:r>
                <a:rPr lang="en-US" sz="2000" b="1" dirty="0" smtClean="0"/>
                <a:t> is perturbed and a new phase value is extracted.</a:t>
              </a:r>
              <a:endParaRPr lang="en-US" sz="2000" b="1" dirty="0"/>
            </a:p>
          </p:txBody>
        </p:sp>
        <p:graphicFrame>
          <p:nvGraphicFramePr>
            <p:cNvPr id="39" name="Object 38"/>
            <p:cNvGraphicFramePr>
              <a:graphicFrameLocks noChangeAspect="1"/>
            </p:cNvGraphicFramePr>
            <p:nvPr>
              <p:extLst>
                <p:ext uri="{D42A27DB-BD31-4B8C-83A1-F6EECF244321}">
                  <p14:modId xmlns:p14="http://schemas.microsoft.com/office/powerpoint/2010/main" val="1993107900"/>
                </p:ext>
              </p:extLst>
            </p:nvPr>
          </p:nvGraphicFramePr>
          <p:xfrm>
            <a:off x="-3698518" y="2082041"/>
            <a:ext cx="474220" cy="438150"/>
          </p:xfrm>
          <a:graphic>
            <a:graphicData uri="http://schemas.openxmlformats.org/presentationml/2006/ole">
              <mc:AlternateContent xmlns:mc="http://schemas.openxmlformats.org/markup-compatibility/2006">
                <mc:Choice xmlns:v="urn:schemas-microsoft-com:vml" Requires="v">
                  <p:oleObj spid="_x0000_s1048" name="Equation" r:id="rId6" imgW="165100" imgH="152400" progId="Equation.3">
                    <p:embed/>
                  </p:oleObj>
                </mc:Choice>
                <mc:Fallback>
                  <p:oleObj name="Equation" r:id="rId6" imgW="165100" imgH="152400" progId="Equation.3">
                    <p:embed/>
                    <p:pic>
                      <p:nvPicPr>
                        <p:cNvPr id="0" name=""/>
                        <p:cNvPicPr/>
                        <p:nvPr/>
                      </p:nvPicPr>
                      <p:blipFill>
                        <a:blip r:embed="rId7"/>
                        <a:stretch>
                          <a:fillRect/>
                        </a:stretch>
                      </p:blipFill>
                      <p:spPr>
                        <a:xfrm>
                          <a:off x="-3698518" y="2082041"/>
                          <a:ext cx="474220" cy="438150"/>
                        </a:xfrm>
                        <a:prstGeom prst="rect">
                          <a:avLst/>
                        </a:prstGeom>
                      </p:spPr>
                    </p:pic>
                  </p:oleObj>
                </mc:Fallback>
              </mc:AlternateContent>
            </a:graphicData>
          </a:graphic>
        </p:graphicFrame>
      </p:grpSp>
      <p:sp>
        <p:nvSpPr>
          <p:cNvPr id="43" name="Cloud 42"/>
          <p:cNvSpPr/>
          <p:nvPr/>
        </p:nvSpPr>
        <p:spPr>
          <a:xfrm>
            <a:off x="7524328" y="3429000"/>
            <a:ext cx="936104" cy="1368152"/>
          </a:xfrm>
          <a:prstGeom prst="cloud">
            <a:avLst/>
          </a:prstGeom>
          <a:solidFill>
            <a:schemeClr val="bg1"/>
          </a:solidFill>
          <a:ln w="412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30"/>
          <p:cNvPicPr>
            <a:picLocks noChangeAspect="1"/>
          </p:cNvPicPr>
          <p:nvPr/>
        </p:nvPicPr>
        <p:blipFill rotWithShape="1">
          <a:blip r:embed="rId8"/>
          <a:srcRect t="1" b="13343"/>
          <a:stretch/>
        </p:blipFill>
        <p:spPr>
          <a:xfrm>
            <a:off x="8154398" y="3600305"/>
            <a:ext cx="954106" cy="936000"/>
          </a:xfrm>
          <a:prstGeom prst="rect">
            <a:avLst/>
          </a:prstGeom>
        </p:spPr>
      </p:pic>
      <p:sp>
        <p:nvSpPr>
          <p:cNvPr id="41" name="Cloud 40"/>
          <p:cNvSpPr/>
          <p:nvPr/>
        </p:nvSpPr>
        <p:spPr>
          <a:xfrm>
            <a:off x="4427984" y="3068960"/>
            <a:ext cx="936104" cy="1368152"/>
          </a:xfrm>
          <a:prstGeom prst="cloud">
            <a:avLst/>
          </a:prstGeom>
          <a:solidFill>
            <a:schemeClr val="bg1"/>
          </a:solidFill>
          <a:ln w="412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44"/>
          <p:cNvSpPr/>
          <p:nvPr/>
        </p:nvSpPr>
        <p:spPr>
          <a:xfrm flipH="1">
            <a:off x="4363143" y="2673120"/>
            <a:ext cx="576000" cy="1836000"/>
          </a:xfrm>
          <a:custGeom>
            <a:avLst/>
            <a:gdLst>
              <a:gd name="connsiteX0" fmla="*/ 2035645 w 2222401"/>
              <a:gd name="connsiteY0" fmla="*/ 0 h 3006503"/>
              <a:gd name="connsiteX1" fmla="*/ 14 w 2222401"/>
              <a:gd name="connsiteY1" fmla="*/ 1736676 h 3006503"/>
              <a:gd name="connsiteX2" fmla="*/ 1998294 w 2222401"/>
              <a:gd name="connsiteY2" fmla="*/ 2913133 h 3006503"/>
              <a:gd name="connsiteX3" fmla="*/ 1998294 w 2222401"/>
              <a:gd name="connsiteY3" fmla="*/ 2913133 h 3006503"/>
              <a:gd name="connsiteX4" fmla="*/ 2222401 w 2222401"/>
              <a:gd name="connsiteY4" fmla="*/ 3006503 h 30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01" h="3006503">
                <a:moveTo>
                  <a:pt x="2035645" y="0"/>
                </a:moveTo>
                <a:cubicBezTo>
                  <a:pt x="1020942" y="625577"/>
                  <a:pt x="6239" y="1251154"/>
                  <a:pt x="14" y="1736676"/>
                </a:cubicBezTo>
                <a:cubicBezTo>
                  <a:pt x="-6211" y="2222198"/>
                  <a:pt x="1998294" y="2913133"/>
                  <a:pt x="1998294" y="2913133"/>
                </a:cubicBezTo>
                <a:lnTo>
                  <a:pt x="1998294" y="2913133"/>
                </a:lnTo>
                <a:lnTo>
                  <a:pt x="2222401" y="3006503"/>
                </a:lnTo>
              </a:path>
            </a:pathLst>
          </a:custGeom>
          <a:ln w="63500" cmpd="sng">
            <a:solidFill>
              <a:srgbClr val="FF0000">
                <a:alpha val="68000"/>
              </a:srgbClr>
            </a:solidFill>
            <a:prstDash val="solid"/>
            <a:tailEnd type="stealth" w="lg" len="lg"/>
          </a:ln>
          <a:effectLst/>
          <a:scene3d>
            <a:camera prst="orthographicFront">
              <a:rot lat="0" lon="0" rev="672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2" name="Picture 51" descr="upgrade-arrow.png"/>
          <p:cNvPicPr>
            <a:picLocks noChangeAspect="1"/>
          </p:cNvPicPr>
          <p:nvPr/>
        </p:nvPicPr>
        <p:blipFill rotWithShape="1">
          <a:blip r:embed="rId9" cstate="print">
            <a:extLst>
              <a:ext uri="{28A0092B-C50C-407E-A947-70E740481C1C}">
                <a14:useLocalDpi xmlns:a14="http://schemas.microsoft.com/office/drawing/2010/main" val="0"/>
              </a:ext>
            </a:extLst>
          </a:blip>
          <a:srcRect l="17426" r="-759" b="4187"/>
          <a:stretch/>
        </p:blipFill>
        <p:spPr>
          <a:xfrm>
            <a:off x="5471880" y="3140968"/>
            <a:ext cx="1980000" cy="795600"/>
          </a:xfrm>
          <a:prstGeom prst="rect">
            <a:avLst/>
          </a:prstGeom>
          <a:scene3d>
            <a:camera prst="orthographicFront">
              <a:rot lat="0" lon="0" rev="540000"/>
            </a:camera>
            <a:lightRig rig="threePt" dir="t"/>
          </a:scene3d>
        </p:spPr>
      </p:pic>
      <p:pic>
        <p:nvPicPr>
          <p:cNvPr id="30" name="Picture 29"/>
          <p:cNvPicPr>
            <a:picLocks noChangeAspect="1"/>
          </p:cNvPicPr>
          <p:nvPr/>
        </p:nvPicPr>
        <p:blipFill rotWithShape="1">
          <a:blip r:embed="rId10"/>
          <a:srcRect t="-1" b="10725"/>
          <a:stretch/>
        </p:blipFill>
        <p:spPr>
          <a:xfrm>
            <a:off x="3787113" y="3717032"/>
            <a:ext cx="928903" cy="900000"/>
          </a:xfrm>
          <a:prstGeom prst="rect">
            <a:avLst/>
          </a:prstGeom>
        </p:spPr>
      </p:pic>
      <p:pic>
        <p:nvPicPr>
          <p:cNvPr id="57" name="Picture 56" descr="upgrade-arrow.png"/>
          <p:cNvPicPr>
            <a:picLocks noChangeAspect="1"/>
          </p:cNvPicPr>
          <p:nvPr/>
        </p:nvPicPr>
        <p:blipFill rotWithShape="1">
          <a:blip r:embed="rId9" cstate="print">
            <a:extLst>
              <a:ext uri="{28A0092B-C50C-407E-A947-70E740481C1C}">
                <a14:useLocalDpi xmlns:a14="http://schemas.microsoft.com/office/drawing/2010/main" val="0"/>
              </a:ext>
            </a:extLst>
          </a:blip>
          <a:srcRect l="17426" r="-759" b="4187"/>
          <a:stretch/>
        </p:blipFill>
        <p:spPr>
          <a:xfrm>
            <a:off x="5364088" y="3933056"/>
            <a:ext cx="1980000" cy="795600"/>
          </a:xfrm>
          <a:prstGeom prst="rect">
            <a:avLst/>
          </a:prstGeom>
          <a:scene3d>
            <a:camera prst="orthographicFront">
              <a:rot lat="0" lon="0" rev="11340000"/>
            </a:camera>
            <a:lightRig rig="threePt" dir="t"/>
          </a:scene3d>
        </p:spPr>
      </p:pic>
      <p:pic>
        <p:nvPicPr>
          <p:cNvPr id="27" name="Picture 26"/>
          <p:cNvPicPr>
            <a:picLocks noChangeAspect="1"/>
          </p:cNvPicPr>
          <p:nvPr/>
        </p:nvPicPr>
        <p:blipFill>
          <a:blip r:embed="rId11"/>
          <a:stretch>
            <a:fillRect/>
          </a:stretch>
        </p:blipFill>
        <p:spPr>
          <a:xfrm>
            <a:off x="6444208" y="4124688"/>
            <a:ext cx="659130" cy="234696"/>
          </a:xfrm>
          <a:prstGeom prst="rect">
            <a:avLst/>
          </a:prstGeom>
          <a:scene3d>
            <a:camera prst="orthographicFront">
              <a:rot lat="0" lon="0" rev="14160000"/>
            </a:camera>
            <a:lightRig rig="threePt" dir="t"/>
          </a:scene3d>
        </p:spPr>
      </p:pic>
      <p:pic>
        <p:nvPicPr>
          <p:cNvPr id="59" name="Picture 58"/>
          <p:cNvPicPr>
            <a:picLocks noChangeAspect="1"/>
          </p:cNvPicPr>
          <p:nvPr/>
        </p:nvPicPr>
        <p:blipFill rotWithShape="1">
          <a:blip r:embed="rId12"/>
          <a:srcRect l="2420" t="13282" r="2418" b="6867"/>
          <a:stretch/>
        </p:blipFill>
        <p:spPr>
          <a:xfrm>
            <a:off x="5796136" y="4869160"/>
            <a:ext cx="1029236" cy="555349"/>
          </a:xfrm>
          <a:prstGeom prst="rect">
            <a:avLst/>
          </a:prstGeom>
        </p:spPr>
      </p:pic>
      <p:pic>
        <p:nvPicPr>
          <p:cNvPr id="62" name="Picture 61"/>
          <p:cNvPicPr>
            <a:picLocks noChangeAspect="1"/>
          </p:cNvPicPr>
          <p:nvPr/>
        </p:nvPicPr>
        <p:blipFill rotWithShape="1">
          <a:blip r:embed="rId13"/>
          <a:srcRect l="5668" r="3394" b="1289"/>
          <a:stretch/>
        </p:blipFill>
        <p:spPr>
          <a:xfrm>
            <a:off x="6876256" y="2348880"/>
            <a:ext cx="864096" cy="847934"/>
          </a:xfrm>
          <a:prstGeom prst="rect">
            <a:avLst/>
          </a:prstGeom>
        </p:spPr>
      </p:pic>
      <p:pic>
        <p:nvPicPr>
          <p:cNvPr id="67" name="Picture 66"/>
          <p:cNvPicPr>
            <a:picLocks noChangeAspect="1"/>
          </p:cNvPicPr>
          <p:nvPr/>
        </p:nvPicPr>
        <p:blipFill>
          <a:blip r:embed="rId14"/>
          <a:stretch>
            <a:fillRect/>
          </a:stretch>
        </p:blipFill>
        <p:spPr>
          <a:xfrm>
            <a:off x="5652120" y="2276872"/>
            <a:ext cx="792088" cy="740602"/>
          </a:xfrm>
          <a:prstGeom prst="rect">
            <a:avLst/>
          </a:prstGeom>
        </p:spPr>
      </p:pic>
      <p:graphicFrame>
        <p:nvGraphicFramePr>
          <p:cNvPr id="71" name="Object 70"/>
          <p:cNvGraphicFramePr>
            <a:graphicFrameLocks noChangeAspect="1"/>
          </p:cNvGraphicFramePr>
          <p:nvPr>
            <p:extLst>
              <p:ext uri="{D42A27DB-BD31-4B8C-83A1-F6EECF244321}">
                <p14:modId xmlns:p14="http://schemas.microsoft.com/office/powerpoint/2010/main" val="4049661684"/>
              </p:ext>
            </p:extLst>
          </p:nvPr>
        </p:nvGraphicFramePr>
        <p:xfrm>
          <a:off x="5652120" y="3464282"/>
          <a:ext cx="1460500" cy="467360"/>
        </p:xfrm>
        <a:graphic>
          <a:graphicData uri="http://schemas.openxmlformats.org/presentationml/2006/ole">
            <mc:AlternateContent xmlns:mc="http://schemas.openxmlformats.org/markup-compatibility/2006">
              <mc:Choice xmlns:v="urn:schemas-microsoft-com:vml" Requires="v">
                <p:oleObj spid="_x0000_s1049" name="Equation" r:id="rId15" imgW="635000" imgH="203200" progId="Equation.3">
                  <p:embed/>
                </p:oleObj>
              </mc:Choice>
              <mc:Fallback>
                <p:oleObj name="Equation" r:id="rId15" imgW="635000" imgH="203200" progId="Equation.3">
                  <p:embed/>
                  <p:pic>
                    <p:nvPicPr>
                      <p:cNvPr id="0" name=""/>
                      <p:cNvPicPr/>
                      <p:nvPr/>
                    </p:nvPicPr>
                    <p:blipFill>
                      <a:blip r:embed="rId16"/>
                      <a:stretch>
                        <a:fillRect/>
                      </a:stretch>
                    </p:blipFill>
                    <p:spPr>
                      <a:xfrm>
                        <a:off x="5652120" y="3464282"/>
                        <a:ext cx="1460500" cy="467360"/>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3151485174"/>
              </p:ext>
            </p:extLst>
          </p:nvPr>
        </p:nvGraphicFramePr>
        <p:xfrm>
          <a:off x="5868144" y="3999344"/>
          <a:ext cx="822960" cy="365760"/>
        </p:xfrm>
        <a:graphic>
          <a:graphicData uri="http://schemas.openxmlformats.org/presentationml/2006/ole">
            <mc:AlternateContent xmlns:mc="http://schemas.openxmlformats.org/markup-compatibility/2006">
              <mc:Choice xmlns:v="urn:schemas-microsoft-com:vml" Requires="v">
                <p:oleObj spid="_x0000_s1050" name="Equation" r:id="rId17" imgW="342900" imgH="152400" progId="Equation.3">
                  <p:embed/>
                </p:oleObj>
              </mc:Choice>
              <mc:Fallback>
                <p:oleObj name="Equation" r:id="rId17" imgW="342900" imgH="152400" progId="Equation.3">
                  <p:embed/>
                  <p:pic>
                    <p:nvPicPr>
                      <p:cNvPr id="0" name=""/>
                      <p:cNvPicPr/>
                      <p:nvPr/>
                    </p:nvPicPr>
                    <p:blipFill>
                      <a:blip r:embed="rId18"/>
                      <a:stretch>
                        <a:fillRect/>
                      </a:stretch>
                    </p:blipFill>
                    <p:spPr>
                      <a:xfrm>
                        <a:off x="5868144" y="3999344"/>
                        <a:ext cx="822960" cy="365760"/>
                      </a:xfrm>
                      <a:prstGeom prst="rect">
                        <a:avLst/>
                      </a:prstGeom>
                    </p:spPr>
                  </p:pic>
                </p:oleObj>
              </mc:Fallback>
            </mc:AlternateContent>
          </a:graphicData>
        </a:graphic>
      </p:graphicFrame>
    </p:spTree>
    <p:extLst>
      <p:ext uri="{BB962C8B-B14F-4D97-AF65-F5344CB8AC3E}">
        <p14:creationId xmlns:p14="http://schemas.microsoft.com/office/powerpoint/2010/main" val="26161346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p:cNvCxnSpPr/>
          <p:nvPr/>
        </p:nvCxnSpPr>
        <p:spPr>
          <a:xfrm flipH="1">
            <a:off x="2157356" y="4254457"/>
            <a:ext cx="288000" cy="0"/>
          </a:xfrm>
          <a:prstGeom prst="straightConnector1">
            <a:avLst/>
          </a:prstGeom>
          <a:ln w="12700" cmpd="sng">
            <a:solidFill>
              <a:schemeClr val="tx1"/>
            </a:solidFill>
            <a:prstDash val="soli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380329" y="4005120"/>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H="1">
            <a:off x="1994057" y="3119041"/>
            <a:ext cx="396000" cy="0"/>
          </a:xfrm>
          <a:prstGeom prst="straightConnector1">
            <a:avLst/>
          </a:prstGeom>
          <a:ln w="12700" cmpd="sng">
            <a:solidFill>
              <a:schemeClr val="tx1"/>
            </a:solidFill>
            <a:prstDash val="soli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1" name="Title 1"/>
          <p:cNvSpPr>
            <a:spLocks noGrp="1"/>
          </p:cNvSpPr>
          <p:nvPr>
            <p:ph type="title"/>
          </p:nvPr>
        </p:nvSpPr>
        <p:spPr>
          <a:xfrm>
            <a:off x="339352" y="-27384"/>
            <a:ext cx="8697144" cy="1143000"/>
          </a:xfrm>
        </p:spPr>
        <p:txBody>
          <a:bodyPr/>
          <a:lstStyle/>
          <a:p>
            <a:r>
              <a:rPr lang="en-US" sz="3600" dirty="0" smtClean="0"/>
              <a:t>Key Generation: A Simpler Approach</a:t>
            </a:r>
            <a:endParaRPr lang="en-US" sz="3600" dirty="0"/>
          </a:p>
        </p:txBody>
      </p:sp>
      <p:sp>
        <p:nvSpPr>
          <p:cNvPr id="8" name="Slide Number Placeholder 7"/>
          <p:cNvSpPr>
            <a:spLocks noGrp="1"/>
          </p:cNvSpPr>
          <p:nvPr>
            <p:ph type="sldNum" sz="quarter" idx="12"/>
          </p:nvPr>
        </p:nvSpPr>
        <p:spPr>
          <a:xfrm>
            <a:off x="8735223" y="6453336"/>
            <a:ext cx="395287" cy="347426"/>
          </a:xfrm>
        </p:spPr>
        <p:txBody>
          <a:bodyPr/>
          <a:lstStyle/>
          <a:p>
            <a:fld id="{995B6B0D-9A43-4647-9594-9D9105F8855F}" type="slidenum">
              <a:rPr lang="en-US" smtClean="0"/>
              <a:pPr/>
              <a:t>26</a:t>
            </a:fld>
            <a:endParaRPr lang="en-US" dirty="0"/>
          </a:p>
        </p:txBody>
      </p:sp>
      <p:cxnSp>
        <p:nvCxnSpPr>
          <p:cNvPr id="58" name="Straight Arrow Connector 57"/>
          <p:cNvCxnSpPr/>
          <p:nvPr/>
        </p:nvCxnSpPr>
        <p:spPr>
          <a:xfrm flipH="1">
            <a:off x="880527" y="4232598"/>
            <a:ext cx="540000" cy="0"/>
          </a:xfrm>
          <a:prstGeom prst="straightConnector1">
            <a:avLst/>
          </a:prstGeom>
          <a:ln w="12700" cmpd="sng">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63" name="Or 62"/>
          <p:cNvSpPr/>
          <p:nvPr/>
        </p:nvSpPr>
        <p:spPr>
          <a:xfrm>
            <a:off x="756796" y="3524763"/>
            <a:ext cx="248400" cy="248400"/>
          </a:xfrm>
          <a:prstGeom prst="flowChartOr">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7" name="Straight Connector 16"/>
          <p:cNvCxnSpPr/>
          <p:nvPr/>
        </p:nvCxnSpPr>
        <p:spPr>
          <a:xfrm flipH="1" flipV="1">
            <a:off x="880996" y="3767113"/>
            <a:ext cx="0" cy="468000"/>
          </a:xfrm>
          <a:prstGeom prst="line">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113187" y="3109438"/>
            <a:ext cx="2869200" cy="1151348"/>
          </a:xfrm>
          <a:prstGeom prst="line">
            <a:avLst/>
          </a:prstGeom>
          <a:ln w="12700">
            <a:solidFill>
              <a:srgbClr val="0000FF"/>
            </a:solidFill>
            <a:prstDash val="sysDash"/>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098049" y="3126460"/>
            <a:ext cx="2796561" cy="1130660"/>
          </a:xfrm>
          <a:prstGeom prst="line">
            <a:avLst/>
          </a:prstGeom>
          <a:ln w="12700">
            <a:solidFill>
              <a:srgbClr val="0000FF"/>
            </a:solidFill>
            <a:prstDash val="sysDash"/>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9" name="Cloud 68"/>
          <p:cNvSpPr/>
          <p:nvPr/>
        </p:nvSpPr>
        <p:spPr>
          <a:xfrm>
            <a:off x="3942184" y="3163342"/>
            <a:ext cx="1277888" cy="1223286"/>
          </a:xfrm>
          <a:prstGeom prst="cloud">
            <a:avLst/>
          </a:prstGeom>
          <a:solidFill>
            <a:schemeClr val="bg1"/>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TextBox 73"/>
          <p:cNvSpPr txBox="1"/>
          <p:nvPr/>
        </p:nvSpPr>
        <p:spPr>
          <a:xfrm>
            <a:off x="357124" y="3229247"/>
            <a:ext cx="382481" cy="338554"/>
          </a:xfrm>
          <a:prstGeom prst="rect">
            <a:avLst/>
          </a:prstGeom>
          <a:noFill/>
        </p:spPr>
        <p:txBody>
          <a:bodyPr wrap="none" rtlCol="0">
            <a:spAutoFit/>
          </a:bodyPr>
          <a:lstStyle/>
          <a:p>
            <a:r>
              <a:rPr lang="en-US" sz="1600" i="1" dirty="0" smtClean="0">
                <a:latin typeface="Times New Roman"/>
                <a:cs typeface="Times New Roman"/>
              </a:rPr>
              <a:t>I</a:t>
            </a:r>
            <a:r>
              <a:rPr lang="en-US" sz="1600" i="1" baseline="-25000" dirty="0" smtClean="0">
                <a:latin typeface="Times New Roman"/>
                <a:cs typeface="Times New Roman"/>
              </a:rPr>
              <a:t>1</a:t>
            </a:r>
            <a:endParaRPr lang="en-US" sz="1600" i="1" dirty="0">
              <a:latin typeface="Times New Roman"/>
              <a:cs typeface="Times New Roman"/>
            </a:endParaRPr>
          </a:p>
        </p:txBody>
      </p:sp>
      <p:sp>
        <p:nvSpPr>
          <p:cNvPr id="85" name="TextBox 84"/>
          <p:cNvSpPr txBox="1"/>
          <p:nvPr/>
        </p:nvSpPr>
        <p:spPr>
          <a:xfrm>
            <a:off x="3287403" y="3090484"/>
            <a:ext cx="530725" cy="338554"/>
          </a:xfrm>
          <a:prstGeom prst="rect">
            <a:avLst/>
          </a:prstGeom>
          <a:solidFill>
            <a:schemeClr val="bg1"/>
          </a:solidFill>
        </p:spPr>
        <p:txBody>
          <a:bodyPr wrap="none" rtlCol="0">
            <a:spAutoFit/>
          </a:bodyPr>
          <a:lstStyle/>
          <a:p>
            <a:r>
              <a:rPr lang="en-US" sz="1600" i="1" dirty="0" smtClean="0">
                <a:latin typeface="Times New Roman"/>
                <a:cs typeface="Times New Roman"/>
              </a:rPr>
              <a:t>G</a:t>
            </a:r>
            <a:r>
              <a:rPr lang="en-US" sz="1600" i="1" baseline="-25000" dirty="0" smtClean="0">
                <a:latin typeface="Times New Roman"/>
                <a:cs typeface="Times New Roman"/>
              </a:rPr>
              <a:t>12</a:t>
            </a:r>
            <a:endParaRPr lang="en-US" sz="1600" i="1" dirty="0">
              <a:latin typeface="Times New Roman"/>
              <a:cs typeface="Times New Roman"/>
            </a:endParaRPr>
          </a:p>
        </p:txBody>
      </p:sp>
      <p:sp>
        <p:nvSpPr>
          <p:cNvPr id="90" name="TextBox 89"/>
          <p:cNvSpPr txBox="1"/>
          <p:nvPr/>
        </p:nvSpPr>
        <p:spPr>
          <a:xfrm>
            <a:off x="5231619" y="3090484"/>
            <a:ext cx="530725" cy="338554"/>
          </a:xfrm>
          <a:prstGeom prst="rect">
            <a:avLst/>
          </a:prstGeom>
          <a:solidFill>
            <a:schemeClr val="bg1"/>
          </a:solidFill>
        </p:spPr>
        <p:txBody>
          <a:bodyPr wrap="none" rtlCol="0">
            <a:spAutoFit/>
          </a:bodyPr>
          <a:lstStyle/>
          <a:p>
            <a:r>
              <a:rPr lang="en-US" sz="1600" i="1" dirty="0" smtClean="0">
                <a:latin typeface="Times New Roman"/>
                <a:cs typeface="Times New Roman"/>
              </a:rPr>
              <a:t>G</a:t>
            </a:r>
            <a:r>
              <a:rPr lang="en-US" sz="1600" i="1" baseline="-25000" dirty="0" smtClean="0">
                <a:latin typeface="Times New Roman"/>
                <a:cs typeface="Times New Roman"/>
              </a:rPr>
              <a:t>21</a:t>
            </a:r>
            <a:endParaRPr lang="en-US" sz="1600" i="1" dirty="0">
              <a:latin typeface="Times New Roman"/>
              <a:cs typeface="Times New Roman"/>
            </a:endParaRPr>
          </a:p>
        </p:txBody>
      </p:sp>
      <p:grpSp>
        <p:nvGrpSpPr>
          <p:cNvPr id="33" name="Group 32"/>
          <p:cNvGrpSpPr/>
          <p:nvPr/>
        </p:nvGrpSpPr>
        <p:grpSpPr>
          <a:xfrm>
            <a:off x="683568" y="5373216"/>
            <a:ext cx="7503020" cy="720725"/>
            <a:chOff x="755576" y="1412776"/>
            <a:chExt cx="7503020" cy="720725"/>
          </a:xfrm>
        </p:grpSpPr>
        <p:graphicFrame>
          <p:nvGraphicFramePr>
            <p:cNvPr id="93" name="Object 92"/>
            <p:cNvGraphicFramePr>
              <a:graphicFrameLocks noChangeAspect="1"/>
            </p:cNvGraphicFramePr>
            <p:nvPr>
              <p:extLst>
                <p:ext uri="{D42A27DB-BD31-4B8C-83A1-F6EECF244321}">
                  <p14:modId xmlns:p14="http://schemas.microsoft.com/office/powerpoint/2010/main" val="2424672217"/>
                </p:ext>
              </p:extLst>
            </p:nvPr>
          </p:nvGraphicFramePr>
          <p:xfrm>
            <a:off x="755576" y="1412776"/>
            <a:ext cx="2030412" cy="720725"/>
          </p:xfrm>
          <a:graphic>
            <a:graphicData uri="http://schemas.openxmlformats.org/presentationml/2006/ole">
              <mc:AlternateContent xmlns:mc="http://schemas.openxmlformats.org/markup-compatibility/2006">
                <mc:Choice xmlns:v="urn:schemas-microsoft-com:vml" Requires="v">
                  <p:oleObj spid="_x0000_s213010" name="Equation" r:id="rId3" imgW="1397000" imgH="495300" progId="Equation.3">
                    <p:embed/>
                  </p:oleObj>
                </mc:Choice>
                <mc:Fallback>
                  <p:oleObj name="Equation" r:id="rId3" imgW="1397000" imgH="495300" progId="Equation.3">
                    <p:embed/>
                    <p:pic>
                      <p:nvPicPr>
                        <p:cNvPr id="0" name=""/>
                        <p:cNvPicPr/>
                        <p:nvPr/>
                      </p:nvPicPr>
                      <p:blipFill>
                        <a:blip r:embed="rId4"/>
                        <a:stretch>
                          <a:fillRect/>
                        </a:stretch>
                      </p:blipFill>
                      <p:spPr>
                        <a:xfrm>
                          <a:off x="755576" y="1412776"/>
                          <a:ext cx="2030412" cy="720725"/>
                        </a:xfrm>
                        <a:prstGeom prst="rect">
                          <a:avLst/>
                        </a:prstGeom>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672881174"/>
                </p:ext>
              </p:extLst>
            </p:nvPr>
          </p:nvGraphicFramePr>
          <p:xfrm>
            <a:off x="3146028" y="1412776"/>
            <a:ext cx="2771775" cy="720725"/>
          </p:xfrm>
          <a:graphic>
            <a:graphicData uri="http://schemas.openxmlformats.org/presentationml/2006/ole">
              <mc:AlternateContent xmlns:mc="http://schemas.openxmlformats.org/markup-compatibility/2006">
                <mc:Choice xmlns:v="urn:schemas-microsoft-com:vml" Requires="v">
                  <p:oleObj spid="_x0000_s213011" name="Equation" r:id="rId5" imgW="1905000" imgH="495300" progId="Equation.3">
                    <p:embed/>
                  </p:oleObj>
                </mc:Choice>
                <mc:Fallback>
                  <p:oleObj name="Equation" r:id="rId5" imgW="1905000" imgH="495300" progId="Equation.3">
                    <p:embed/>
                    <p:pic>
                      <p:nvPicPr>
                        <p:cNvPr id="0" name=""/>
                        <p:cNvPicPr/>
                        <p:nvPr/>
                      </p:nvPicPr>
                      <p:blipFill>
                        <a:blip r:embed="rId6"/>
                        <a:stretch>
                          <a:fillRect/>
                        </a:stretch>
                      </p:blipFill>
                      <p:spPr>
                        <a:xfrm>
                          <a:off x="3146028" y="1412776"/>
                          <a:ext cx="2771775" cy="720725"/>
                        </a:xfrm>
                        <a:prstGeom prst="rect">
                          <a:avLst/>
                        </a:prstGeom>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164077961"/>
                </p:ext>
              </p:extLst>
            </p:nvPr>
          </p:nvGraphicFramePr>
          <p:xfrm>
            <a:off x="6190083" y="1412776"/>
            <a:ext cx="2068513" cy="720725"/>
          </p:xfrm>
          <a:graphic>
            <a:graphicData uri="http://schemas.openxmlformats.org/presentationml/2006/ole">
              <mc:AlternateContent xmlns:mc="http://schemas.openxmlformats.org/markup-compatibility/2006">
                <mc:Choice xmlns:v="urn:schemas-microsoft-com:vml" Requires="v">
                  <p:oleObj spid="_x0000_s213012" name="Equation" r:id="rId7" imgW="1422400" imgH="495300" progId="Equation.3">
                    <p:embed/>
                  </p:oleObj>
                </mc:Choice>
                <mc:Fallback>
                  <p:oleObj name="Equation" r:id="rId7" imgW="1422400" imgH="495300" progId="Equation.3">
                    <p:embed/>
                    <p:pic>
                      <p:nvPicPr>
                        <p:cNvPr id="0" name=""/>
                        <p:cNvPicPr/>
                        <p:nvPr/>
                      </p:nvPicPr>
                      <p:blipFill>
                        <a:blip r:embed="rId8"/>
                        <a:stretch>
                          <a:fillRect/>
                        </a:stretch>
                      </p:blipFill>
                      <p:spPr>
                        <a:xfrm>
                          <a:off x="6190083" y="1412776"/>
                          <a:ext cx="2068513" cy="720725"/>
                        </a:xfrm>
                        <a:prstGeom prst="rect">
                          <a:avLst/>
                        </a:prstGeom>
                      </p:spPr>
                    </p:pic>
                  </p:oleObj>
                </mc:Fallback>
              </mc:AlternateContent>
            </a:graphicData>
          </a:graphic>
        </p:graphicFrame>
      </p:grpSp>
      <p:sp>
        <p:nvSpPr>
          <p:cNvPr id="100" name="Cloud 99"/>
          <p:cNvSpPr/>
          <p:nvPr/>
        </p:nvSpPr>
        <p:spPr>
          <a:xfrm>
            <a:off x="2850772" y="1196752"/>
            <a:ext cx="3483016" cy="1800200"/>
          </a:xfrm>
          <a:prstGeom prst="cloud">
            <a:avLst/>
          </a:prstGeom>
          <a:noFill/>
          <a:effectLst>
            <a:glow rad="101600">
              <a:srgbClr val="FDEADA">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4175357" y="2370404"/>
            <a:ext cx="430239" cy="207749"/>
          </a:xfrm>
          <a:prstGeom prst="rect">
            <a:avLst/>
          </a:prstGeom>
          <a:noFill/>
        </p:spPr>
        <p:txBody>
          <a:bodyPr wrap="none" rtlCol="0">
            <a:spAutoFit/>
          </a:bodyPr>
          <a:lstStyle/>
          <a:p>
            <a:r>
              <a:rPr lang="en-US" sz="1600" b="1" dirty="0" smtClean="0">
                <a:latin typeface="Arial"/>
              </a:rPr>
              <a:t>Eve</a:t>
            </a:r>
            <a:endParaRPr lang="en-US" sz="1600" b="1" dirty="0">
              <a:latin typeface="Arial"/>
            </a:endParaRPr>
          </a:p>
        </p:txBody>
      </p:sp>
      <p:pic>
        <p:nvPicPr>
          <p:cNvPr id="106" name="Picture 105" descr="wireless_transmitter_bra_01_m.png"/>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428808" y="1711969"/>
            <a:ext cx="595600" cy="864096"/>
          </a:xfrm>
          <a:prstGeom prst="rect">
            <a:avLst/>
          </a:prstGeom>
          <a:ln>
            <a:noFill/>
          </a:ln>
          <a:effectLst>
            <a:glow rad="228600">
              <a:schemeClr val="accent2">
                <a:satMod val="175000"/>
                <a:alpha val="40000"/>
              </a:schemeClr>
            </a:glow>
            <a:innerShdw blurRad="63500" dist="50800" dir="13500000">
              <a:prstClr val="black">
                <a:alpha val="50000"/>
              </a:prstClr>
            </a:innerShdw>
          </a:effectLst>
        </p:spPr>
      </p:pic>
      <p:pic>
        <p:nvPicPr>
          <p:cNvPr id="108" name="Picture 107" descr="wireless_transmitter_bra_01_m.png"/>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461580" y="1794985"/>
            <a:ext cx="595600" cy="864096"/>
          </a:xfrm>
          <a:prstGeom prst="rect">
            <a:avLst/>
          </a:prstGeom>
          <a:ln>
            <a:noFill/>
          </a:ln>
          <a:effectLst>
            <a:glow rad="228600">
              <a:schemeClr val="accent2">
                <a:satMod val="175000"/>
                <a:alpha val="40000"/>
              </a:schemeClr>
            </a:glow>
            <a:innerShdw blurRad="63500" dist="50800" dir="13500000">
              <a:prstClr val="black">
                <a:alpha val="50000"/>
              </a:prstClr>
            </a:innerShdw>
          </a:effectLst>
        </p:spPr>
      </p:pic>
      <p:cxnSp>
        <p:nvCxnSpPr>
          <p:cNvPr id="110" name="Straight Arrow Connector 109"/>
          <p:cNvCxnSpPr/>
          <p:nvPr/>
        </p:nvCxnSpPr>
        <p:spPr>
          <a:xfrm flipH="1" flipV="1">
            <a:off x="5005617" y="2106108"/>
            <a:ext cx="911444" cy="1007468"/>
          </a:xfrm>
          <a:prstGeom prst="straightConnector1">
            <a:avLst/>
          </a:prstGeom>
          <a:ln w="19050" cmpd="sng">
            <a:solidFill>
              <a:srgbClr val="FF0000"/>
            </a:solidFill>
            <a:prstDash val="sysDash"/>
            <a:headEnd type="none" w="med"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37644" y="2155025"/>
            <a:ext cx="529581" cy="553620"/>
          </a:xfrm>
          <a:prstGeom prst="rect">
            <a:avLst/>
          </a:prstGeom>
          <a:noFill/>
        </p:spPr>
        <p:txBody>
          <a:bodyPr wrap="none" rtlCol="0">
            <a:spAutoFit/>
          </a:bodyPr>
          <a:lstStyle/>
          <a:p>
            <a:r>
              <a:rPr lang="en-US" sz="2400" b="1" dirty="0" smtClean="0">
                <a:solidFill>
                  <a:srgbClr val="FF0000"/>
                </a:solidFill>
                <a:latin typeface="Arial"/>
              </a:rPr>
              <a:t>?</a:t>
            </a:r>
            <a:endParaRPr lang="en-US" sz="2400" b="1" dirty="0">
              <a:solidFill>
                <a:srgbClr val="FF0000"/>
              </a:solidFill>
              <a:latin typeface="Arial"/>
            </a:endParaRPr>
          </a:p>
        </p:txBody>
      </p:sp>
      <p:cxnSp>
        <p:nvCxnSpPr>
          <p:cNvPr id="112" name="Straight Arrow Connector 111"/>
          <p:cNvCxnSpPr/>
          <p:nvPr/>
        </p:nvCxnSpPr>
        <p:spPr>
          <a:xfrm flipV="1">
            <a:off x="3093428" y="1891006"/>
            <a:ext cx="504056" cy="1224136"/>
          </a:xfrm>
          <a:prstGeom prst="straightConnector1">
            <a:avLst/>
          </a:prstGeom>
          <a:ln w="19050" cmpd="sng">
            <a:solidFill>
              <a:srgbClr val="FF0000"/>
            </a:solidFill>
            <a:prstDash val="sysDash"/>
            <a:headEnd type="none" w="med"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flipH="1">
            <a:off x="3284792" y="2022693"/>
            <a:ext cx="513944" cy="461665"/>
          </a:xfrm>
          <a:prstGeom prst="rect">
            <a:avLst/>
          </a:prstGeom>
          <a:noFill/>
        </p:spPr>
        <p:txBody>
          <a:bodyPr wrap="square" rtlCol="0">
            <a:spAutoFit/>
          </a:bodyPr>
          <a:lstStyle/>
          <a:p>
            <a:r>
              <a:rPr lang="en-US" sz="2400" b="1" dirty="0" smtClean="0">
                <a:solidFill>
                  <a:srgbClr val="FF0000"/>
                </a:solidFill>
                <a:latin typeface="Arial"/>
              </a:rPr>
              <a:t>?</a:t>
            </a:r>
            <a:endParaRPr lang="en-US" sz="2400" b="1" dirty="0">
              <a:solidFill>
                <a:srgbClr val="FF0000"/>
              </a:solidFill>
              <a:latin typeface="Arial"/>
            </a:endParaRPr>
          </a:p>
        </p:txBody>
      </p:sp>
      <p:pic>
        <p:nvPicPr>
          <p:cNvPr id="114" name="Picture 113" descr="wireless_transmitter_bra_01_m.png"/>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04048" y="1412776"/>
            <a:ext cx="595600" cy="864096"/>
          </a:xfrm>
          <a:prstGeom prst="rect">
            <a:avLst/>
          </a:prstGeom>
          <a:ln>
            <a:noFill/>
          </a:ln>
          <a:effectLst>
            <a:glow rad="228600">
              <a:schemeClr val="accent2">
                <a:satMod val="175000"/>
                <a:alpha val="40000"/>
              </a:schemeClr>
            </a:glow>
            <a:innerShdw blurRad="63500" dist="50800" dir="13500000">
              <a:prstClr val="black">
                <a:alpha val="50000"/>
              </a:prstClr>
            </a:innerShdw>
          </a:effectLst>
        </p:spPr>
      </p:pic>
      <p:pic>
        <p:nvPicPr>
          <p:cNvPr id="124" name="Picture 123" descr="wireless_transmitter_bra_01_m.png"/>
          <p:cNvPicPr>
            <a:picLocks noChangeAspect="1"/>
          </p:cNvPicPr>
          <p:nvPr/>
        </p:nvPicPr>
        <p:blipFill>
          <a:blip r:embed="rId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957524" y="1578961"/>
            <a:ext cx="595600" cy="864096"/>
          </a:xfrm>
          <a:prstGeom prst="rect">
            <a:avLst/>
          </a:prstGeom>
          <a:ln>
            <a:noFill/>
          </a:ln>
          <a:effectLst>
            <a:glow rad="228600">
              <a:schemeClr val="accent2">
                <a:satMod val="175000"/>
                <a:alpha val="40000"/>
              </a:schemeClr>
            </a:glow>
            <a:innerShdw blurRad="63500" dist="50800" dir="13500000">
              <a:prstClr val="black">
                <a:alpha val="50000"/>
              </a:prstClr>
            </a:innerShdw>
          </a:effectLst>
        </p:spPr>
      </p:pic>
      <p:sp>
        <p:nvSpPr>
          <p:cNvPr id="5" name="Rectangle 4"/>
          <p:cNvSpPr/>
          <p:nvPr/>
        </p:nvSpPr>
        <p:spPr>
          <a:xfrm>
            <a:off x="2467237" y="2953153"/>
            <a:ext cx="479631" cy="369332"/>
          </a:xfrm>
          <a:prstGeom prst="rect">
            <a:avLst/>
          </a:prstGeom>
        </p:spPr>
        <p:txBody>
          <a:bodyPr wrap="none">
            <a:spAutoFit/>
          </a:bodyPr>
          <a:lstStyle/>
          <a:p>
            <a:r>
              <a:rPr lang="en-US" dirty="0"/>
              <a:t>TX</a:t>
            </a:r>
          </a:p>
        </p:txBody>
      </p:sp>
      <p:sp>
        <p:nvSpPr>
          <p:cNvPr id="6" name="Rectangle 5"/>
          <p:cNvSpPr/>
          <p:nvPr/>
        </p:nvSpPr>
        <p:spPr>
          <a:xfrm>
            <a:off x="2478774" y="4071857"/>
            <a:ext cx="505329" cy="369332"/>
          </a:xfrm>
          <a:prstGeom prst="rect">
            <a:avLst/>
          </a:prstGeom>
        </p:spPr>
        <p:txBody>
          <a:bodyPr wrap="none">
            <a:spAutoFit/>
          </a:bodyPr>
          <a:lstStyle/>
          <a:p>
            <a:r>
              <a:rPr lang="en-US" dirty="0" smtClean="0"/>
              <a:t>RX</a:t>
            </a:r>
            <a:endParaRPr lang="en-US" dirty="0"/>
          </a:p>
        </p:txBody>
      </p:sp>
      <p:sp>
        <p:nvSpPr>
          <p:cNvPr id="56" name="Rectangle 55"/>
          <p:cNvSpPr/>
          <p:nvPr/>
        </p:nvSpPr>
        <p:spPr>
          <a:xfrm>
            <a:off x="263057" y="2864433"/>
            <a:ext cx="792088" cy="1584176"/>
          </a:xfrm>
          <a:prstGeom prst="rect">
            <a:avLst/>
          </a:prstGeom>
          <a:no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9" name="Rectangle 58"/>
          <p:cNvSpPr/>
          <p:nvPr/>
        </p:nvSpPr>
        <p:spPr>
          <a:xfrm>
            <a:off x="1437324" y="3999849"/>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373428" y="2864433"/>
            <a:ext cx="720000" cy="504000"/>
          </a:xfrm>
          <a:prstGeom prst="rect">
            <a:avLst/>
          </a:prstGeom>
          <a:no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1437324" y="2864433"/>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flipV="1">
            <a:off x="1221220" y="3135753"/>
            <a:ext cx="0" cy="1080120"/>
          </a:xfrm>
          <a:prstGeom prst="straightConnector1">
            <a:avLst/>
          </a:prstGeom>
          <a:ln w="28575" cmpd="sng">
            <a:solidFill>
              <a:srgbClr val="FF0000"/>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flipV="1">
            <a:off x="877889" y="3135753"/>
            <a:ext cx="0" cy="432000"/>
          </a:xfrm>
          <a:prstGeom prst="line">
            <a:avLst/>
          </a:prstGeom>
          <a:ln w="1270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861180" y="3135753"/>
            <a:ext cx="576000" cy="0"/>
          </a:xfrm>
          <a:prstGeom prst="straightConnector1">
            <a:avLst/>
          </a:prstGeom>
          <a:ln w="12700" cmpd="sng">
            <a:solidFill>
              <a:schemeClr val="tx1"/>
            </a:solidFill>
            <a:prstDash val="soli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1434124" y="2919729"/>
            <a:ext cx="723200" cy="369332"/>
          </a:xfrm>
          <a:prstGeom prst="rect">
            <a:avLst/>
          </a:prstGeom>
        </p:spPr>
        <p:txBody>
          <a:bodyPr wrap="none">
            <a:spAutoFit/>
          </a:bodyPr>
          <a:lstStyle/>
          <a:p>
            <a:r>
              <a:rPr lang="en-US" dirty="0" smtClean="0"/>
              <a:t>MOD</a:t>
            </a:r>
            <a:endParaRPr lang="en-US" dirty="0"/>
          </a:p>
        </p:txBody>
      </p:sp>
      <p:sp>
        <p:nvSpPr>
          <p:cNvPr id="80" name="Rectangle 79"/>
          <p:cNvSpPr/>
          <p:nvPr/>
        </p:nvSpPr>
        <p:spPr>
          <a:xfrm>
            <a:off x="1437324" y="4079221"/>
            <a:ext cx="697614" cy="369332"/>
          </a:xfrm>
          <a:prstGeom prst="rect">
            <a:avLst/>
          </a:prstGeom>
        </p:spPr>
        <p:txBody>
          <a:bodyPr wrap="none">
            <a:spAutoFit/>
          </a:bodyPr>
          <a:lstStyle/>
          <a:p>
            <a:r>
              <a:rPr lang="en-US" dirty="0" smtClean="0"/>
              <a:t>DEM</a:t>
            </a:r>
            <a:endParaRPr lang="en-US" dirty="0"/>
          </a:p>
        </p:txBody>
      </p:sp>
      <p:cxnSp>
        <p:nvCxnSpPr>
          <p:cNvPr id="81" name="Straight Arrow Connector 80"/>
          <p:cNvCxnSpPr/>
          <p:nvPr/>
        </p:nvCxnSpPr>
        <p:spPr>
          <a:xfrm flipH="1">
            <a:off x="395754" y="3656521"/>
            <a:ext cx="360000" cy="0"/>
          </a:xfrm>
          <a:prstGeom prst="straightConnector1">
            <a:avLst/>
          </a:prstGeom>
          <a:ln w="12700" cmpd="sng">
            <a:solidFill>
              <a:schemeClr val="tx1"/>
            </a:solidFill>
            <a:prstDash val="soli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35496" y="2406381"/>
            <a:ext cx="1224314" cy="369332"/>
          </a:xfrm>
          <a:prstGeom prst="rect">
            <a:avLst/>
          </a:prstGeom>
        </p:spPr>
        <p:txBody>
          <a:bodyPr wrap="none">
            <a:spAutoFit/>
          </a:bodyPr>
          <a:lstStyle/>
          <a:p>
            <a:r>
              <a:rPr lang="en-US" dirty="0" smtClean="0"/>
              <a:t>Baseband</a:t>
            </a:r>
            <a:endParaRPr lang="en-US" dirty="0"/>
          </a:p>
        </p:txBody>
      </p:sp>
      <p:sp>
        <p:nvSpPr>
          <p:cNvPr id="134" name="Rectangle 133"/>
          <p:cNvSpPr/>
          <p:nvPr/>
        </p:nvSpPr>
        <p:spPr>
          <a:xfrm>
            <a:off x="5966927" y="2847721"/>
            <a:ext cx="720000" cy="504000"/>
          </a:xfrm>
          <a:prstGeom prst="rect">
            <a:avLst/>
          </a:prstGeom>
          <a:no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5" name="Straight Arrow Connector 134"/>
          <p:cNvCxnSpPr/>
          <p:nvPr/>
        </p:nvCxnSpPr>
        <p:spPr>
          <a:xfrm flipH="1">
            <a:off x="6549812" y="4254513"/>
            <a:ext cx="396000" cy="0"/>
          </a:xfrm>
          <a:prstGeom prst="straightConnector1">
            <a:avLst/>
          </a:prstGeom>
          <a:ln w="12700" cmpd="sng">
            <a:solidFill>
              <a:schemeClr val="tx1"/>
            </a:solidFill>
            <a:prstDash val="soli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H="1">
            <a:off x="6693828" y="3080457"/>
            <a:ext cx="468000" cy="0"/>
          </a:xfrm>
          <a:prstGeom prst="straightConnector1">
            <a:avLst/>
          </a:prstGeom>
          <a:ln w="12700" cmpd="sng">
            <a:solidFill>
              <a:schemeClr val="tx1"/>
            </a:solidFill>
            <a:prstDash val="soli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a:xfrm>
            <a:off x="5973828" y="3988408"/>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6943270" y="2847721"/>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Arrow Connector 138"/>
          <p:cNvCxnSpPr/>
          <p:nvPr/>
        </p:nvCxnSpPr>
        <p:spPr>
          <a:xfrm flipH="1">
            <a:off x="7630004" y="4237745"/>
            <a:ext cx="648000" cy="0"/>
          </a:xfrm>
          <a:prstGeom prst="straightConnector1">
            <a:avLst/>
          </a:prstGeom>
          <a:ln w="12700" cmpd="sng">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H="1">
            <a:off x="7685295" y="3097169"/>
            <a:ext cx="576000" cy="0"/>
          </a:xfrm>
          <a:prstGeom prst="straightConnector1">
            <a:avLst/>
          </a:prstGeom>
          <a:ln w="12700" cmpd="sng">
            <a:solidFill>
              <a:schemeClr val="tx1"/>
            </a:solidFill>
            <a:prstDash val="soli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V="1">
            <a:off x="7865191" y="3135753"/>
            <a:ext cx="0" cy="1080120"/>
          </a:xfrm>
          <a:prstGeom prst="straightConnector1">
            <a:avLst/>
          </a:prstGeom>
          <a:ln w="28575" cmpd="sng">
            <a:solidFill>
              <a:srgbClr val="FF0000"/>
            </a:solidFill>
            <a:prstDash val="solid"/>
            <a:headEnd type="arrow" w="lg" len="lg"/>
            <a:tailEnd type="arrow" w="lg" len="lg"/>
          </a:ln>
          <a:effectLst/>
        </p:spPr>
        <p:style>
          <a:lnRef idx="2">
            <a:schemeClr val="accent1"/>
          </a:lnRef>
          <a:fillRef idx="0">
            <a:schemeClr val="accent1"/>
          </a:fillRef>
          <a:effectRef idx="1">
            <a:schemeClr val="accent1"/>
          </a:effectRef>
          <a:fontRef idx="minor">
            <a:schemeClr val="tx1"/>
          </a:fontRef>
        </p:style>
      </p:cxnSp>
      <p:sp>
        <p:nvSpPr>
          <p:cNvPr id="142" name="Or 141"/>
          <p:cNvSpPr/>
          <p:nvPr/>
        </p:nvSpPr>
        <p:spPr>
          <a:xfrm>
            <a:off x="8137548" y="3508051"/>
            <a:ext cx="248400" cy="248400"/>
          </a:xfrm>
          <a:prstGeom prst="flowChartOr">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43" name="Straight Connector 142"/>
          <p:cNvCxnSpPr/>
          <p:nvPr/>
        </p:nvCxnSpPr>
        <p:spPr>
          <a:xfrm flipH="1" flipV="1">
            <a:off x="8261748" y="3750401"/>
            <a:ext cx="0" cy="468000"/>
          </a:xfrm>
          <a:prstGeom prst="line">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8061802" y="2847721"/>
            <a:ext cx="792088" cy="1584176"/>
          </a:xfrm>
          <a:prstGeom prst="rect">
            <a:avLst/>
          </a:prstGeom>
          <a:no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147" name="Straight Connector 146"/>
          <p:cNvCxnSpPr/>
          <p:nvPr/>
        </p:nvCxnSpPr>
        <p:spPr>
          <a:xfrm flipH="1" flipV="1">
            <a:off x="8258641" y="3102329"/>
            <a:ext cx="0" cy="432000"/>
          </a:xfrm>
          <a:prstGeom prst="line">
            <a:avLst/>
          </a:prstGeom>
          <a:ln w="1270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7812360" y="2389669"/>
            <a:ext cx="1224314" cy="369332"/>
          </a:xfrm>
          <a:prstGeom prst="rect">
            <a:avLst/>
          </a:prstGeom>
        </p:spPr>
        <p:txBody>
          <a:bodyPr wrap="none">
            <a:spAutoFit/>
          </a:bodyPr>
          <a:lstStyle/>
          <a:p>
            <a:r>
              <a:rPr lang="en-US" dirty="0" smtClean="0"/>
              <a:t>Baseband</a:t>
            </a:r>
            <a:endParaRPr lang="en-US" dirty="0"/>
          </a:p>
        </p:txBody>
      </p:sp>
      <p:sp>
        <p:nvSpPr>
          <p:cNvPr id="136" name="Rectangle 135"/>
          <p:cNvSpPr/>
          <p:nvPr/>
        </p:nvSpPr>
        <p:spPr>
          <a:xfrm>
            <a:off x="6943270" y="3999905"/>
            <a:ext cx="720000" cy="504000"/>
          </a:xfrm>
          <a:prstGeom prst="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6044483" y="4062565"/>
            <a:ext cx="505329" cy="369332"/>
          </a:xfrm>
          <a:prstGeom prst="rect">
            <a:avLst/>
          </a:prstGeom>
        </p:spPr>
        <p:txBody>
          <a:bodyPr wrap="none">
            <a:spAutoFit/>
          </a:bodyPr>
          <a:lstStyle/>
          <a:p>
            <a:r>
              <a:rPr lang="en-US" dirty="0" smtClean="0"/>
              <a:t>RX</a:t>
            </a:r>
            <a:endParaRPr lang="en-US" dirty="0"/>
          </a:p>
        </p:txBody>
      </p:sp>
      <p:sp>
        <p:nvSpPr>
          <p:cNvPr id="151" name="Rectangle 150"/>
          <p:cNvSpPr/>
          <p:nvPr/>
        </p:nvSpPr>
        <p:spPr>
          <a:xfrm>
            <a:off x="6940150" y="2927149"/>
            <a:ext cx="723200" cy="369332"/>
          </a:xfrm>
          <a:prstGeom prst="rect">
            <a:avLst/>
          </a:prstGeom>
        </p:spPr>
        <p:txBody>
          <a:bodyPr wrap="none">
            <a:spAutoFit/>
          </a:bodyPr>
          <a:lstStyle/>
          <a:p>
            <a:r>
              <a:rPr lang="en-US" dirty="0" smtClean="0"/>
              <a:t>MOD</a:t>
            </a:r>
            <a:endParaRPr lang="en-US" dirty="0"/>
          </a:p>
        </p:txBody>
      </p:sp>
      <p:sp>
        <p:nvSpPr>
          <p:cNvPr id="152" name="Rectangle 151"/>
          <p:cNvSpPr/>
          <p:nvPr/>
        </p:nvSpPr>
        <p:spPr>
          <a:xfrm>
            <a:off x="6070181" y="2919729"/>
            <a:ext cx="479631" cy="369332"/>
          </a:xfrm>
          <a:prstGeom prst="rect">
            <a:avLst/>
          </a:prstGeom>
        </p:spPr>
        <p:txBody>
          <a:bodyPr wrap="none">
            <a:spAutoFit/>
          </a:bodyPr>
          <a:lstStyle/>
          <a:p>
            <a:r>
              <a:rPr lang="en-US" dirty="0"/>
              <a:t>TX</a:t>
            </a:r>
          </a:p>
        </p:txBody>
      </p:sp>
      <p:sp>
        <p:nvSpPr>
          <p:cNvPr id="153" name="Rectangle 152"/>
          <p:cNvSpPr/>
          <p:nvPr/>
        </p:nvSpPr>
        <p:spPr>
          <a:xfrm>
            <a:off x="6949027" y="4071857"/>
            <a:ext cx="697614" cy="369332"/>
          </a:xfrm>
          <a:prstGeom prst="rect">
            <a:avLst/>
          </a:prstGeom>
        </p:spPr>
        <p:txBody>
          <a:bodyPr wrap="none">
            <a:spAutoFit/>
          </a:bodyPr>
          <a:lstStyle/>
          <a:p>
            <a:r>
              <a:rPr lang="en-US" dirty="0" smtClean="0"/>
              <a:t>DEM</a:t>
            </a:r>
            <a:endParaRPr lang="en-US" dirty="0"/>
          </a:p>
        </p:txBody>
      </p:sp>
      <p:sp>
        <p:nvSpPr>
          <p:cNvPr id="154" name="TextBox 153"/>
          <p:cNvSpPr txBox="1"/>
          <p:nvPr/>
        </p:nvSpPr>
        <p:spPr>
          <a:xfrm>
            <a:off x="8471587" y="3207761"/>
            <a:ext cx="382481" cy="338554"/>
          </a:xfrm>
          <a:prstGeom prst="rect">
            <a:avLst/>
          </a:prstGeom>
          <a:noFill/>
        </p:spPr>
        <p:txBody>
          <a:bodyPr wrap="none" rtlCol="0">
            <a:spAutoFit/>
          </a:bodyPr>
          <a:lstStyle/>
          <a:p>
            <a:r>
              <a:rPr lang="en-US" sz="1600" i="1" dirty="0" smtClean="0">
                <a:latin typeface="Times New Roman"/>
                <a:cs typeface="Times New Roman"/>
              </a:rPr>
              <a:t>I</a:t>
            </a:r>
            <a:r>
              <a:rPr lang="en-US" sz="1600" i="1" baseline="-25000" dirty="0">
                <a:latin typeface="Times New Roman"/>
                <a:cs typeface="Times New Roman"/>
              </a:rPr>
              <a:t>2</a:t>
            </a:r>
            <a:endParaRPr lang="en-US" sz="1600" i="1" dirty="0">
              <a:latin typeface="Times New Roman"/>
              <a:cs typeface="Times New Roman"/>
            </a:endParaRPr>
          </a:p>
        </p:txBody>
      </p:sp>
      <p:cxnSp>
        <p:nvCxnSpPr>
          <p:cNvPr id="155" name="Straight Arrow Connector 154"/>
          <p:cNvCxnSpPr/>
          <p:nvPr/>
        </p:nvCxnSpPr>
        <p:spPr>
          <a:xfrm flipH="1">
            <a:off x="8388642" y="3635035"/>
            <a:ext cx="360000" cy="0"/>
          </a:xfrm>
          <a:prstGeom prst="straightConnector1">
            <a:avLst/>
          </a:prstGeom>
          <a:ln w="12700" cmpd="sng">
            <a:solidFill>
              <a:schemeClr val="tx1"/>
            </a:solidFill>
            <a:prstDash val="soli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659340" y="3140968"/>
            <a:ext cx="257721" cy="876052"/>
          </a:xfrm>
          <a:prstGeom prst="line">
            <a:avLst/>
          </a:prstGeom>
          <a:ln w="12700">
            <a:solidFill>
              <a:srgbClr val="0000FF"/>
            </a:solidFill>
            <a:prstDash val="sysDash"/>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57" name="Or 156"/>
          <p:cNvSpPr/>
          <p:nvPr/>
        </p:nvSpPr>
        <p:spPr>
          <a:xfrm>
            <a:off x="5477211" y="4010182"/>
            <a:ext cx="248400" cy="248400"/>
          </a:xfrm>
          <a:prstGeom prst="flowChartOr">
            <a:avLst/>
          </a:prstGeom>
          <a:solidFill>
            <a:schemeClr val="bg1"/>
          </a:solidFill>
          <a:ln w="12700">
            <a:solidFill>
              <a:srgbClr val="0000FF"/>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8" name="TextBox 157"/>
          <p:cNvSpPr txBox="1"/>
          <p:nvPr/>
        </p:nvSpPr>
        <p:spPr>
          <a:xfrm>
            <a:off x="5508104" y="3495793"/>
            <a:ext cx="530725" cy="338554"/>
          </a:xfrm>
          <a:prstGeom prst="rect">
            <a:avLst/>
          </a:prstGeom>
          <a:solidFill>
            <a:schemeClr val="bg1"/>
          </a:solidFill>
        </p:spPr>
        <p:txBody>
          <a:bodyPr wrap="none" rtlCol="0">
            <a:spAutoFit/>
          </a:bodyPr>
          <a:lstStyle/>
          <a:p>
            <a:r>
              <a:rPr lang="en-US" sz="1600" i="1" dirty="0" smtClean="0">
                <a:latin typeface="Times New Roman"/>
                <a:cs typeface="Times New Roman"/>
              </a:rPr>
              <a:t>G</a:t>
            </a:r>
            <a:r>
              <a:rPr lang="en-US" sz="1600" i="1" baseline="-25000" dirty="0" smtClean="0">
                <a:latin typeface="Times New Roman"/>
                <a:cs typeface="Times New Roman"/>
              </a:rPr>
              <a:t>22</a:t>
            </a:r>
            <a:endParaRPr lang="en-US" sz="1600" i="1" dirty="0">
              <a:latin typeface="Times New Roman"/>
              <a:cs typeface="Times New Roman"/>
            </a:endParaRPr>
          </a:p>
        </p:txBody>
      </p:sp>
      <p:sp>
        <p:nvSpPr>
          <p:cNvPr id="159" name="Or 158"/>
          <p:cNvSpPr/>
          <p:nvPr/>
        </p:nvSpPr>
        <p:spPr>
          <a:xfrm>
            <a:off x="3291250" y="3999849"/>
            <a:ext cx="248400" cy="248400"/>
          </a:xfrm>
          <a:prstGeom prst="flowChartOr">
            <a:avLst/>
          </a:prstGeom>
          <a:solidFill>
            <a:schemeClr val="bg1"/>
          </a:solidFill>
          <a:ln w="12700">
            <a:solidFill>
              <a:srgbClr val="0000FF"/>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60" name="Straight Connector 159"/>
          <p:cNvCxnSpPr/>
          <p:nvPr/>
        </p:nvCxnSpPr>
        <p:spPr>
          <a:xfrm>
            <a:off x="3118239" y="3135753"/>
            <a:ext cx="265108" cy="864096"/>
          </a:xfrm>
          <a:prstGeom prst="line">
            <a:avLst/>
          </a:prstGeom>
          <a:ln w="12700">
            <a:solidFill>
              <a:srgbClr val="0000FF"/>
            </a:solidFill>
            <a:prstDash val="sysDash"/>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3059832" y="3462369"/>
            <a:ext cx="520573" cy="338554"/>
          </a:xfrm>
          <a:prstGeom prst="rect">
            <a:avLst/>
          </a:prstGeom>
          <a:solidFill>
            <a:schemeClr val="bg1"/>
          </a:solidFill>
        </p:spPr>
        <p:txBody>
          <a:bodyPr wrap="none" rtlCol="0">
            <a:spAutoFit/>
          </a:bodyPr>
          <a:lstStyle/>
          <a:p>
            <a:r>
              <a:rPr lang="en-US" sz="1600" i="1" dirty="0" smtClean="0">
                <a:latin typeface="Times New Roman"/>
                <a:cs typeface="Times New Roman"/>
              </a:rPr>
              <a:t>G</a:t>
            </a:r>
            <a:r>
              <a:rPr lang="en-US" sz="1600" i="1" baseline="-25000" dirty="0" smtClean="0">
                <a:latin typeface="Times New Roman"/>
                <a:cs typeface="Times New Roman"/>
              </a:rPr>
              <a:t>11</a:t>
            </a:r>
            <a:endParaRPr lang="en-US" sz="1600" i="1" dirty="0">
              <a:latin typeface="Times New Roman"/>
              <a:cs typeface="Times New Roman"/>
            </a:endParaRPr>
          </a:p>
        </p:txBody>
      </p:sp>
      <p:sp>
        <p:nvSpPr>
          <p:cNvPr id="76" name="TextBox 75"/>
          <p:cNvSpPr txBox="1"/>
          <p:nvPr/>
        </p:nvSpPr>
        <p:spPr>
          <a:xfrm>
            <a:off x="1077026" y="3479081"/>
            <a:ext cx="428400" cy="374400"/>
          </a:xfrm>
          <a:prstGeom prst="rect">
            <a:avLst/>
          </a:prstGeom>
          <a:solidFill>
            <a:schemeClr val="bg1"/>
          </a:solidFill>
        </p:spPr>
        <p:txBody>
          <a:bodyPr wrap="none" rtlCol="0">
            <a:spAutoFit/>
          </a:bodyPr>
          <a:lstStyle/>
          <a:p>
            <a:r>
              <a:rPr lang="en-US" sz="1600" i="1" dirty="0">
                <a:latin typeface="Times New Roman"/>
                <a:cs typeface="Times New Roman"/>
              </a:rPr>
              <a:t>O</a:t>
            </a:r>
            <a:r>
              <a:rPr lang="en-US" sz="1600" i="1" baseline="-25000" dirty="0" smtClean="0">
                <a:latin typeface="Times New Roman"/>
                <a:cs typeface="Times New Roman"/>
              </a:rPr>
              <a:t>1</a:t>
            </a:r>
            <a:endParaRPr lang="en-US" sz="1600" i="1" dirty="0">
              <a:latin typeface="Times New Roman"/>
              <a:cs typeface="Times New Roman"/>
            </a:endParaRPr>
          </a:p>
        </p:txBody>
      </p:sp>
      <p:sp>
        <p:nvSpPr>
          <p:cNvPr id="77" name="TextBox 76"/>
          <p:cNvSpPr txBox="1"/>
          <p:nvPr/>
        </p:nvSpPr>
        <p:spPr>
          <a:xfrm>
            <a:off x="7668344" y="3481433"/>
            <a:ext cx="381600" cy="374400"/>
          </a:xfrm>
          <a:prstGeom prst="rect">
            <a:avLst/>
          </a:prstGeom>
          <a:solidFill>
            <a:schemeClr val="bg1"/>
          </a:solidFill>
        </p:spPr>
        <p:txBody>
          <a:bodyPr wrap="none" rtlCol="0">
            <a:spAutoFit/>
          </a:bodyPr>
          <a:lstStyle/>
          <a:p>
            <a:r>
              <a:rPr lang="en-US" sz="1600" i="1" dirty="0" smtClean="0">
                <a:latin typeface="Times New Roman"/>
                <a:cs typeface="Times New Roman"/>
              </a:rPr>
              <a:t>O</a:t>
            </a:r>
            <a:r>
              <a:rPr lang="en-US" sz="1600" i="1" baseline="-25000" dirty="0" smtClean="0">
                <a:latin typeface="Times New Roman"/>
                <a:cs typeface="Times New Roman"/>
              </a:rPr>
              <a:t>2</a:t>
            </a:r>
          </a:p>
        </p:txBody>
      </p:sp>
    </p:spTree>
    <p:extLst>
      <p:ext uri="{BB962C8B-B14F-4D97-AF65-F5344CB8AC3E}">
        <p14:creationId xmlns:p14="http://schemas.microsoft.com/office/powerpoint/2010/main" val="3094187251"/>
      </p:ext>
    </p:extLst>
  </p:cSld>
  <p:clrMapOvr>
    <a:masterClrMapping/>
  </p:clrMapOvr>
  <mc:AlternateContent xmlns:mc="http://schemas.openxmlformats.org/markup-compatibility/2006" xmlns:p14="http://schemas.microsoft.com/office/powerpoint/2010/main">
    <mc:Choice Requires="p14">
      <p:transition spd="slow" p14:dur="2000" advTm="18278"/>
    </mc:Choice>
    <mc:Fallback xmlns="">
      <p:transition xmlns:p14="http://schemas.microsoft.com/office/powerpoint/2010/main" spd="slow" advTm="18278"/>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1784"/>
            <a:ext cx="8229600" cy="1143000"/>
          </a:xfrm>
        </p:spPr>
        <p:txBody>
          <a:bodyPr/>
          <a:lstStyle/>
          <a:p>
            <a:r>
              <a:rPr lang="en-US" dirty="0"/>
              <a:t>Exploiting Channel Randomness to Share a Common Phase (Key)</a:t>
            </a:r>
          </a:p>
        </p:txBody>
      </p:sp>
      <p:sp>
        <p:nvSpPr>
          <p:cNvPr id="3" name="Content Placeholder 2"/>
          <p:cNvSpPr>
            <a:spLocks noGrp="1"/>
          </p:cNvSpPr>
          <p:nvPr>
            <p:ph idx="1"/>
          </p:nvPr>
        </p:nvSpPr>
        <p:spPr>
          <a:xfrm>
            <a:off x="323528" y="1711349"/>
            <a:ext cx="8604572" cy="4525963"/>
          </a:xfrm>
        </p:spPr>
        <p:txBody>
          <a:bodyPr/>
          <a:lstStyle/>
          <a:p>
            <a:r>
              <a:rPr lang="en-US" sz="2800" b="1" dirty="0"/>
              <a:t>Key Point: </a:t>
            </a:r>
            <a:r>
              <a:rPr lang="en-US" sz="2800" dirty="0"/>
              <a:t>Each TX antenna should be used only </a:t>
            </a:r>
            <a:r>
              <a:rPr lang="en-US" sz="2800" dirty="0" smtClean="0"/>
              <a:t>once for each channel perturbation.</a:t>
            </a:r>
            <a:endParaRPr lang="en-US" sz="2800" dirty="0"/>
          </a:p>
          <a:p>
            <a:r>
              <a:rPr lang="en-US" sz="2800" dirty="0" smtClean="0"/>
              <a:t>Challenges:</a:t>
            </a:r>
          </a:p>
          <a:p>
            <a:pPr lvl="1"/>
            <a:r>
              <a:rPr lang="en-US" sz="2400" dirty="0" smtClean="0"/>
              <a:t>Synchronizing the two parties to agree on phase. </a:t>
            </a:r>
          </a:p>
          <a:p>
            <a:pPr lvl="1"/>
            <a:r>
              <a:rPr lang="en-US" sz="2400" dirty="0" smtClean="0"/>
              <a:t>Providing a new common random phase for each PSK symbol. </a:t>
            </a:r>
          </a:p>
          <a:p>
            <a:pPr lvl="1"/>
            <a:r>
              <a:rPr lang="en-US" sz="2400" dirty="0" smtClean="0">
                <a:solidFill>
                  <a:srgbClr val="FF0000"/>
                </a:solidFill>
              </a:rPr>
              <a:t>Two-way wireless solves both these challenges.</a:t>
            </a:r>
          </a:p>
          <a:p>
            <a:pPr marL="342900" lvl="1" indent="-342900">
              <a:buFont typeface="Arial" pitchFamily="34" charset="0"/>
              <a:buChar char="•"/>
            </a:pPr>
            <a:r>
              <a:rPr lang="en-US" dirty="0" smtClean="0"/>
              <a:t>Errors </a:t>
            </a:r>
            <a:r>
              <a:rPr lang="en-US" dirty="0"/>
              <a:t>in common phase values are corrected by the overall channel code. </a:t>
            </a:r>
            <a:endParaRPr lang="en-US" dirty="0" smtClean="0"/>
          </a:p>
          <a:p>
            <a:pPr marL="342900" lvl="1" indent="-342900">
              <a:buFont typeface="Arial" pitchFamily="34" charset="0"/>
              <a:buChar char="•"/>
            </a:pPr>
            <a:r>
              <a:rPr lang="en-US" dirty="0">
                <a:solidFill>
                  <a:srgbClr val="FF0000"/>
                </a:solidFill>
              </a:rPr>
              <a:t>Hardware implementation </a:t>
            </a:r>
            <a:r>
              <a:rPr lang="en-US" dirty="0" smtClean="0">
                <a:solidFill>
                  <a:srgbClr val="FF0000"/>
                </a:solidFill>
              </a:rPr>
              <a:t>shows </a:t>
            </a:r>
            <a:r>
              <a:rPr lang="en-US" dirty="0">
                <a:solidFill>
                  <a:srgbClr val="FF0000"/>
                </a:solidFill>
              </a:rPr>
              <a:t>that the common phase values can be measured with very high </a:t>
            </a:r>
            <a:r>
              <a:rPr lang="en-US" dirty="0" smtClean="0">
                <a:solidFill>
                  <a:srgbClr val="FF0000"/>
                </a:solidFill>
              </a:rPr>
              <a:t>precision</a:t>
            </a:r>
            <a:r>
              <a:rPr lang="en-US" dirty="0">
                <a:solidFill>
                  <a:srgbClr val="FF0000"/>
                </a:solidFill>
              </a:rPr>
              <a:t>.</a:t>
            </a:r>
          </a:p>
          <a:p>
            <a:endParaRPr lang="en-US" sz="2800" dirty="0" smtClean="0"/>
          </a:p>
        </p:txBody>
      </p:sp>
      <p:sp>
        <p:nvSpPr>
          <p:cNvPr id="5" name="Slide Number Placeholder 4"/>
          <p:cNvSpPr>
            <a:spLocks noGrp="1"/>
          </p:cNvSpPr>
          <p:nvPr>
            <p:ph type="sldNum" sz="quarter" idx="12"/>
          </p:nvPr>
        </p:nvSpPr>
        <p:spPr>
          <a:xfrm>
            <a:off x="8604448" y="6453336"/>
            <a:ext cx="496953" cy="347426"/>
          </a:xfrm>
        </p:spPr>
        <p:txBody>
          <a:bodyPr/>
          <a:lstStyle/>
          <a:p>
            <a:fld id="{995B6B0D-9A43-4647-9594-9D9105F8855F}" type="slidenum">
              <a:rPr lang="en-US" sz="1800" smtClean="0"/>
              <a:pPr/>
              <a:t>27</a:t>
            </a:fld>
            <a:endParaRPr lang="en-US" sz="1800"/>
          </a:p>
        </p:txBody>
      </p:sp>
    </p:spTree>
    <p:extLst>
      <p:ext uri="{BB962C8B-B14F-4D97-AF65-F5344CB8AC3E}">
        <p14:creationId xmlns:p14="http://schemas.microsoft.com/office/powerpoint/2010/main" val="286839171"/>
      </p:ext>
    </p:extLst>
  </p:cSld>
  <p:clrMapOvr>
    <a:masterClrMapping/>
  </p:clrMapOvr>
  <mc:AlternateContent xmlns:mc="http://schemas.openxmlformats.org/markup-compatibility/2006" xmlns:p14="http://schemas.microsoft.com/office/powerpoint/2010/main">
    <mc:Choice Requires="p14">
      <p:transition spd="slow" p14:dur="2000" advTm="90021"/>
    </mc:Choice>
    <mc:Fallback xmlns="">
      <p:transition xmlns:p14="http://schemas.microsoft.com/office/powerpoint/2010/main" spd="slow" advTm="90021"/>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9816"/>
            <a:ext cx="8229600" cy="1143000"/>
          </a:xfrm>
        </p:spPr>
        <p:txBody>
          <a:bodyPr/>
          <a:lstStyle/>
          <a:p>
            <a:r>
              <a:rPr lang="en-US" dirty="0"/>
              <a:t>Exploiting Channel Randomness to Share a Common Phase (Key)</a:t>
            </a:r>
          </a:p>
        </p:txBody>
      </p:sp>
      <p:sp>
        <p:nvSpPr>
          <p:cNvPr id="4" name="Slide Number Placeholder 3"/>
          <p:cNvSpPr>
            <a:spLocks noGrp="1"/>
          </p:cNvSpPr>
          <p:nvPr>
            <p:ph type="sldNum" sz="quarter" idx="12"/>
          </p:nvPr>
        </p:nvSpPr>
        <p:spPr>
          <a:xfrm>
            <a:off x="8567720" y="6430668"/>
            <a:ext cx="496953" cy="347426"/>
          </a:xfrm>
        </p:spPr>
        <p:txBody>
          <a:bodyPr/>
          <a:lstStyle/>
          <a:p>
            <a:fld id="{995B6B0D-9A43-4647-9594-9D9105F8855F}" type="slidenum">
              <a:rPr lang="en-US" sz="1800" smtClean="0"/>
              <a:pPr/>
              <a:t>28</a:t>
            </a:fld>
            <a:endParaRPr lang="en-US" sz="1800" dirty="0"/>
          </a:p>
        </p:txBody>
      </p:sp>
      <p:sp>
        <p:nvSpPr>
          <p:cNvPr id="25" name="Content Placeholder 2"/>
          <p:cNvSpPr>
            <a:spLocks noGrp="1"/>
          </p:cNvSpPr>
          <p:nvPr>
            <p:ph idx="1"/>
          </p:nvPr>
        </p:nvSpPr>
        <p:spPr>
          <a:xfrm>
            <a:off x="179512" y="2719461"/>
            <a:ext cx="8820472" cy="1573635"/>
          </a:xfrm>
        </p:spPr>
        <p:txBody>
          <a:bodyPr/>
          <a:lstStyle/>
          <a:p>
            <a:r>
              <a:rPr lang="en-US" dirty="0" smtClean="0"/>
              <a:t>Two algorithms are provided for key generation.</a:t>
            </a:r>
          </a:p>
          <a:p>
            <a:pPr lvl="1"/>
            <a:r>
              <a:rPr lang="en-US" dirty="0" smtClean="0"/>
              <a:t>Please see </a:t>
            </a:r>
            <a:r>
              <a:rPr lang="en-US" dirty="0" smtClean="0">
                <a:hlinkClick r:id="rId2"/>
              </a:rPr>
              <a:t>www.cst.uwaterloo.ca/2way</a:t>
            </a:r>
            <a:r>
              <a:rPr lang="en-US" dirty="0" smtClean="0"/>
              <a:t> for details.</a:t>
            </a:r>
          </a:p>
        </p:txBody>
      </p:sp>
    </p:spTree>
    <p:extLst>
      <p:ext uri="{BB962C8B-B14F-4D97-AF65-F5344CB8AC3E}">
        <p14:creationId xmlns:p14="http://schemas.microsoft.com/office/powerpoint/2010/main" val="16501095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46040"/>
            <a:ext cx="8229600" cy="1143000"/>
          </a:xfrm>
        </p:spPr>
        <p:txBody>
          <a:bodyPr/>
          <a:lstStyle/>
          <a:p>
            <a:r>
              <a:rPr lang="en-US" sz="4800" dirty="0" smtClean="0"/>
              <a:t>More discussion on security, including discussions on causing confusion using legitimate jamming,  embedding information in both source and channel are at: </a:t>
            </a:r>
            <a:br>
              <a:rPr lang="en-US" sz="4800" dirty="0" smtClean="0"/>
            </a:br>
            <a:r>
              <a:rPr lang="en-US" sz="4800" dirty="0" smtClean="0">
                <a:solidFill>
                  <a:srgbClr val="0000FF"/>
                </a:solidFill>
              </a:rPr>
              <a:t>www.cst.uwaterloo.ca</a:t>
            </a:r>
            <a:endParaRPr lang="en-US" sz="4800" dirty="0">
              <a:solidFill>
                <a:srgbClr val="0000FF"/>
              </a:solidFill>
            </a:endParaRPr>
          </a:p>
        </p:txBody>
      </p:sp>
      <p:sp>
        <p:nvSpPr>
          <p:cNvPr id="4" name="Slide Number Placeholder 3"/>
          <p:cNvSpPr>
            <a:spLocks noGrp="1"/>
          </p:cNvSpPr>
          <p:nvPr>
            <p:ph type="sldNum" sz="quarter" idx="12"/>
          </p:nvPr>
        </p:nvSpPr>
        <p:spPr>
          <a:xfrm>
            <a:off x="8641176" y="6470977"/>
            <a:ext cx="496953" cy="347426"/>
          </a:xfrm>
        </p:spPr>
        <p:txBody>
          <a:bodyPr/>
          <a:lstStyle/>
          <a:p>
            <a:fld id="{995B6B0D-9A43-4647-9594-9D9105F8855F}" type="slidenum">
              <a:rPr lang="en-US" sz="1800" smtClean="0"/>
              <a:pPr/>
              <a:t>29</a:t>
            </a:fld>
            <a:endParaRPr lang="en-US" sz="1800" dirty="0"/>
          </a:p>
        </p:txBody>
      </p:sp>
    </p:spTree>
    <p:extLst>
      <p:ext uri="{BB962C8B-B14F-4D97-AF65-F5344CB8AC3E}">
        <p14:creationId xmlns:p14="http://schemas.microsoft.com/office/powerpoint/2010/main" val="2614033138"/>
      </p:ext>
    </p:extLst>
  </p:cSld>
  <p:clrMapOvr>
    <a:masterClrMapping/>
  </p:clrMapOvr>
  <mc:AlternateContent xmlns:mc="http://schemas.openxmlformats.org/markup-compatibility/2006" xmlns:p14="http://schemas.microsoft.com/office/powerpoint/2010/main">
    <mc:Choice Requires="p14">
      <p:transition spd="slow" p14:dur="2000" advTm="4315"/>
    </mc:Choice>
    <mc:Fallback xmlns="">
      <p:transition xmlns:p14="http://schemas.microsoft.com/office/powerpoint/2010/main" spd="slow" advTm="4315"/>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212976"/>
            <a:ext cx="8208912" cy="4525963"/>
          </a:xfrm>
        </p:spPr>
        <p:txBody>
          <a:bodyPr/>
          <a:lstStyle/>
          <a:p>
            <a:r>
              <a:rPr lang="en-US" sz="2800" dirty="0" smtClean="0"/>
              <a:t>Keep the source shining and change the media</a:t>
            </a:r>
          </a:p>
          <a:p>
            <a:r>
              <a:rPr lang="en-US" sz="2800" dirty="0" smtClean="0"/>
              <a:t>Enjoy rich variations with small changes in media</a:t>
            </a:r>
          </a:p>
          <a:p>
            <a:r>
              <a:rPr lang="en-US" sz="2800" dirty="0"/>
              <a:t>R</a:t>
            </a:r>
            <a:r>
              <a:rPr lang="en-US" sz="2800" dirty="0" smtClean="0"/>
              <a:t>ich scattering environment: slightest perturbation in the environment causes independent outcomes. </a:t>
            </a:r>
          </a:p>
          <a:p>
            <a:r>
              <a:rPr lang="en-US" sz="2800" dirty="0" smtClean="0"/>
              <a:t>Variations of phase is critical and can be exploited with stable TX/RX synchronization using </a:t>
            </a:r>
            <a:r>
              <a:rPr lang="en-US" sz="2800" b="1" dirty="0" smtClean="0">
                <a:solidFill>
                  <a:srgbClr val="FF0000"/>
                </a:solidFill>
              </a:rPr>
              <a:t>two-way </a:t>
            </a:r>
            <a:r>
              <a:rPr lang="en-US" sz="2800" b="1" dirty="0" smtClean="0"/>
              <a:t>link</a:t>
            </a:r>
            <a:r>
              <a:rPr lang="en-US" sz="2800" b="1" dirty="0" smtClean="0">
                <a:solidFill>
                  <a:srgbClr val="FF0000"/>
                </a:solidFill>
              </a:rPr>
              <a:t> </a:t>
            </a:r>
            <a:r>
              <a:rPr lang="en-US" sz="2800" dirty="0" smtClean="0"/>
              <a:t>(continually sending back pilot from RX to TX).  </a:t>
            </a:r>
            <a:endParaRPr lang="en-US" sz="2800" dirty="0"/>
          </a:p>
        </p:txBody>
      </p:sp>
      <p:pic>
        <p:nvPicPr>
          <p:cNvPr id="8" name="Picture 7"/>
          <p:cNvPicPr>
            <a:picLocks noChangeAspect="1"/>
          </p:cNvPicPr>
          <p:nvPr/>
        </p:nvPicPr>
        <p:blipFill rotWithShape="1">
          <a:blip r:embed="rId2" cstate="print">
            <a:alphaModFix/>
          </a:blip>
          <a:srcRect l="-4926" r="4926"/>
          <a:stretch/>
        </p:blipFill>
        <p:spPr>
          <a:xfrm>
            <a:off x="362816" y="1556793"/>
            <a:ext cx="2192960" cy="1512168"/>
          </a:xfrm>
          <a:prstGeom prst="rect">
            <a:avLst/>
          </a:prstGeom>
        </p:spPr>
      </p:pic>
      <p:sp>
        <p:nvSpPr>
          <p:cNvPr id="10" name="Title 1"/>
          <p:cNvSpPr txBox="1">
            <a:spLocks/>
          </p:cNvSpPr>
          <p:nvPr/>
        </p:nvSpPr>
        <p:spPr bwMode="auto">
          <a:xfrm>
            <a:off x="662880"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Media-based Wireless</a:t>
            </a:r>
            <a:endParaRPr lang="en-US" dirty="0"/>
          </a:p>
        </p:txBody>
      </p:sp>
      <p:pic>
        <p:nvPicPr>
          <p:cNvPr id="11" name="Picture 10"/>
          <p:cNvPicPr>
            <a:picLocks noChangeAspect="1"/>
          </p:cNvPicPr>
          <p:nvPr/>
        </p:nvPicPr>
        <p:blipFill rotWithShape="1">
          <a:blip r:embed="rId3" cstate="print"/>
          <a:srcRect t="15915" b="760"/>
          <a:stretch/>
        </p:blipFill>
        <p:spPr>
          <a:xfrm>
            <a:off x="6660232" y="1700968"/>
            <a:ext cx="1656184" cy="1440000"/>
          </a:xfrm>
          <a:prstGeom prst="rect">
            <a:avLst/>
          </a:prstGeom>
        </p:spPr>
      </p:pic>
      <p:sp>
        <p:nvSpPr>
          <p:cNvPr id="2" name="Slide Number Placeholder 1"/>
          <p:cNvSpPr>
            <a:spLocks noGrp="1"/>
          </p:cNvSpPr>
          <p:nvPr>
            <p:ph type="sldNum" sz="quarter" idx="12"/>
          </p:nvPr>
        </p:nvSpPr>
        <p:spPr>
          <a:xfrm>
            <a:off x="8604448" y="6453336"/>
            <a:ext cx="496953" cy="347426"/>
          </a:xfrm>
        </p:spPr>
        <p:txBody>
          <a:bodyPr/>
          <a:lstStyle/>
          <a:p>
            <a:fld id="{995B6B0D-9A43-4647-9594-9D9105F8855F}" type="slidenum">
              <a:rPr lang="en-US" sz="1800" smtClean="0"/>
              <a:pPr/>
              <a:t>3</a:t>
            </a:fld>
            <a:endParaRPr lang="en-US" sz="1800"/>
          </a:p>
        </p:txBody>
      </p:sp>
      <p:sp>
        <p:nvSpPr>
          <p:cNvPr id="30" name="TextBox 29"/>
          <p:cNvSpPr txBox="1"/>
          <p:nvPr/>
        </p:nvSpPr>
        <p:spPr>
          <a:xfrm flipH="1">
            <a:off x="3923927" y="1052736"/>
            <a:ext cx="792088" cy="400110"/>
          </a:xfrm>
          <a:prstGeom prst="rect">
            <a:avLst/>
          </a:prstGeom>
          <a:solidFill>
            <a:schemeClr val="bg1"/>
          </a:solidFill>
        </p:spPr>
        <p:txBody>
          <a:bodyPr wrap="square" rtlCol="0">
            <a:spAutoFit/>
          </a:bodyPr>
          <a:lstStyle/>
          <a:p>
            <a:r>
              <a:rPr lang="en-US" sz="2000" b="1" dirty="0" smtClean="0">
                <a:solidFill>
                  <a:srgbClr val="FF0000"/>
                </a:solidFill>
              </a:rPr>
              <a:t>Data</a:t>
            </a:r>
            <a:endParaRPr lang="en-US" sz="2000" b="1" dirty="0">
              <a:solidFill>
                <a:srgbClr val="FF0000"/>
              </a:solidFill>
            </a:endParaRPr>
          </a:p>
        </p:txBody>
      </p:sp>
      <p:sp>
        <p:nvSpPr>
          <p:cNvPr id="34" name="Cloud 33"/>
          <p:cNvSpPr/>
          <p:nvPr/>
        </p:nvSpPr>
        <p:spPr>
          <a:xfrm>
            <a:off x="5220072" y="1859700"/>
            <a:ext cx="936662" cy="1281268"/>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p:cNvPicPr>
            <a:picLocks noChangeAspect="1"/>
          </p:cNvPicPr>
          <p:nvPr/>
        </p:nvPicPr>
        <p:blipFill rotWithShape="1">
          <a:blip r:embed="rId2" cstate="print">
            <a:alphaModFix/>
          </a:blip>
          <a:srcRect l="365" t="8010" r="71857" b="10024"/>
          <a:stretch/>
        </p:blipFill>
        <p:spPr>
          <a:xfrm>
            <a:off x="3059832" y="1844824"/>
            <a:ext cx="540000" cy="1098900"/>
          </a:xfrm>
          <a:prstGeom prst="rect">
            <a:avLst/>
          </a:prstGeom>
        </p:spPr>
      </p:pic>
      <p:pic>
        <p:nvPicPr>
          <p:cNvPr id="36" name="Picture 35"/>
          <p:cNvPicPr>
            <a:picLocks noChangeAspect="1"/>
          </p:cNvPicPr>
          <p:nvPr/>
        </p:nvPicPr>
        <p:blipFill rotWithShape="1">
          <a:blip r:embed="rId2" cstate="print">
            <a:alphaModFix/>
          </a:blip>
          <a:srcRect l="39405" t="-1" r="29571" b="30960"/>
          <a:stretch/>
        </p:blipFill>
        <p:spPr>
          <a:xfrm>
            <a:off x="3923927" y="1448896"/>
            <a:ext cx="680400" cy="1044000"/>
          </a:xfrm>
          <a:prstGeom prst="rect">
            <a:avLst/>
          </a:prstGeom>
        </p:spPr>
      </p:pic>
      <p:sp>
        <p:nvSpPr>
          <p:cNvPr id="37" name="TextBox 36"/>
          <p:cNvSpPr txBox="1"/>
          <p:nvPr/>
        </p:nvSpPr>
        <p:spPr>
          <a:xfrm flipH="1">
            <a:off x="2771800" y="2852936"/>
            <a:ext cx="1080120" cy="400110"/>
          </a:xfrm>
          <a:prstGeom prst="rect">
            <a:avLst/>
          </a:prstGeom>
          <a:noFill/>
        </p:spPr>
        <p:txBody>
          <a:bodyPr wrap="square" rtlCol="0">
            <a:spAutoFit/>
          </a:bodyPr>
          <a:lstStyle/>
          <a:p>
            <a:r>
              <a:rPr lang="en-US" sz="2000" b="1" dirty="0" smtClean="0">
                <a:solidFill>
                  <a:srgbClr val="0000FF"/>
                </a:solidFill>
              </a:rPr>
              <a:t>Carrier</a:t>
            </a:r>
            <a:endParaRPr lang="en-US" sz="2000" b="1" dirty="0">
              <a:solidFill>
                <a:srgbClr val="0000FF"/>
              </a:solidFill>
            </a:endParaRPr>
          </a:p>
        </p:txBody>
      </p:sp>
      <p:sp>
        <p:nvSpPr>
          <p:cNvPr id="39" name="Line 7"/>
          <p:cNvSpPr>
            <a:spLocks noChangeShapeType="1"/>
          </p:cNvSpPr>
          <p:nvPr/>
        </p:nvSpPr>
        <p:spPr bwMode="auto">
          <a:xfrm>
            <a:off x="3651574" y="2636912"/>
            <a:ext cx="1260000" cy="0"/>
          </a:xfrm>
          <a:prstGeom prst="line">
            <a:avLst/>
          </a:prstGeom>
          <a:solidFill>
            <a:srgbClr val="3B4DAD"/>
          </a:solidFill>
          <a:ln w="57150" cmpd="sng">
            <a:solidFill>
              <a:srgbClr val="0000FF"/>
            </a:solidFill>
            <a:round/>
            <a:headEnd/>
            <a:tailEnd type="triangle" w="med" len="med"/>
          </a:ln>
          <a:effectLst/>
        </p:spPr>
        <p:txBody>
          <a:bodyPr wrap="none" anchor="ctr"/>
          <a:lstStyle/>
          <a:p>
            <a:endParaRPr lang="en-US"/>
          </a:p>
        </p:txBody>
      </p:sp>
      <p:sp>
        <p:nvSpPr>
          <p:cNvPr id="27" name="Cloud 26"/>
          <p:cNvSpPr/>
          <p:nvPr/>
        </p:nvSpPr>
        <p:spPr>
          <a:xfrm>
            <a:off x="4902548" y="2198513"/>
            <a:ext cx="686002" cy="820808"/>
          </a:xfrm>
          <a:prstGeom prst="cloud">
            <a:avLst/>
          </a:prstGeom>
          <a:solidFill>
            <a:schemeClr val="bg1"/>
          </a:solidFill>
          <a:ln w="31750" cmpd="sng">
            <a:solidFill>
              <a:srgbClr val="FF0000"/>
            </a:solidFill>
            <a:prstDash val="sysDash"/>
          </a:ln>
          <a:effectLst>
            <a:outerShdw blurRad="40005" dist="22987" dir="5400000" algn="tl" rotWithShape="0">
              <a:schemeClr val="tx2">
                <a:alpha val="35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Line 7"/>
          <p:cNvSpPr>
            <a:spLocks noChangeShapeType="1"/>
          </p:cNvSpPr>
          <p:nvPr/>
        </p:nvSpPr>
        <p:spPr bwMode="auto">
          <a:xfrm>
            <a:off x="4644007" y="2060848"/>
            <a:ext cx="575768" cy="537878"/>
          </a:xfrm>
          <a:prstGeom prst="line">
            <a:avLst/>
          </a:prstGeom>
          <a:solidFill>
            <a:srgbClr val="3B4DAD"/>
          </a:solidFill>
          <a:ln w="57150" cmpd="sng">
            <a:solidFill>
              <a:srgbClr val="FF0000"/>
            </a:solidFill>
            <a:round/>
            <a:headEnd/>
            <a:tailEnd type="arrow" w="sm" len="sm"/>
          </a:ln>
          <a:effectLst/>
        </p:spPr>
        <p:txBody>
          <a:bodyPr wrap="none" anchor="ctr"/>
          <a:lstStyle/>
          <a:p>
            <a:endParaRPr lang="en-US"/>
          </a:p>
        </p:txBody>
      </p:sp>
      <p:sp>
        <p:nvSpPr>
          <p:cNvPr id="19" name="TextBox 18"/>
          <p:cNvSpPr txBox="1"/>
          <p:nvPr/>
        </p:nvSpPr>
        <p:spPr>
          <a:xfrm flipH="1">
            <a:off x="6012160" y="920914"/>
            <a:ext cx="2915816" cy="707886"/>
          </a:xfrm>
          <a:prstGeom prst="rect">
            <a:avLst/>
          </a:prstGeom>
          <a:solidFill>
            <a:schemeClr val="bg1"/>
          </a:solidFill>
        </p:spPr>
        <p:txBody>
          <a:bodyPr wrap="square" rtlCol="0">
            <a:spAutoFit/>
          </a:bodyPr>
          <a:lstStyle/>
          <a:p>
            <a:pPr algn="ctr"/>
            <a:r>
              <a:rPr lang="en-US" sz="2000" b="1" dirty="0" smtClean="0">
                <a:solidFill>
                  <a:srgbClr val="FF0000"/>
                </a:solidFill>
              </a:rPr>
              <a:t>Exponential growth due to rich scattering</a:t>
            </a:r>
            <a:endParaRPr lang="en-US" sz="2000" b="1" dirty="0">
              <a:solidFill>
                <a:srgbClr val="FF0000"/>
              </a:solidFill>
            </a:endParaRPr>
          </a:p>
        </p:txBody>
      </p:sp>
      <p:sp>
        <p:nvSpPr>
          <p:cNvPr id="4" name="TextBox 3"/>
          <p:cNvSpPr txBox="1"/>
          <p:nvPr/>
        </p:nvSpPr>
        <p:spPr>
          <a:xfrm>
            <a:off x="9939642" y="32614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1181032"/>
      </p:ext>
    </p:extLst>
  </p:cSld>
  <p:clrMapOvr>
    <a:masterClrMapping/>
  </p:clrMapOvr>
  <mc:AlternateContent xmlns:mc="http://schemas.openxmlformats.org/markup-compatibility/2006" xmlns:p14="http://schemas.microsoft.com/office/powerpoint/2010/main">
    <mc:Choice Requires="p14">
      <p:transition spd="slow" p14:dur="2000" advTm="52479"/>
    </mc:Choice>
    <mc:Fallback xmlns="">
      <p:transition xmlns:p14="http://schemas.microsoft.com/office/powerpoint/2010/main" spd="slow" advTm="52479"/>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16685"/>
            <a:ext cx="80359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8032" y="845840"/>
            <a:ext cx="8676456" cy="1143000"/>
          </a:xfrm>
        </p:spPr>
        <p:txBody>
          <a:bodyPr/>
          <a:lstStyle/>
          <a:p>
            <a:r>
              <a:rPr lang="en-US" sz="9600" dirty="0" smtClean="0"/>
              <a:t>Thank You!</a:t>
            </a:r>
            <a:br>
              <a:rPr lang="en-US" sz="9600" dirty="0" smtClean="0"/>
            </a:br>
            <a:r>
              <a:rPr lang="en-US" sz="6600" dirty="0" smtClean="0"/>
              <a:t>Questions/Comments?</a:t>
            </a:r>
            <a:endParaRPr lang="en-US" sz="6600" dirty="0"/>
          </a:p>
        </p:txBody>
      </p:sp>
      <p:sp>
        <p:nvSpPr>
          <p:cNvPr id="4" name="Slide Number Placeholder 3"/>
          <p:cNvSpPr>
            <a:spLocks noGrp="1"/>
          </p:cNvSpPr>
          <p:nvPr>
            <p:ph type="sldNum" sz="quarter" idx="12"/>
          </p:nvPr>
        </p:nvSpPr>
        <p:spPr>
          <a:xfrm>
            <a:off x="8658816" y="6475292"/>
            <a:ext cx="496953" cy="347426"/>
          </a:xfrm>
        </p:spPr>
        <p:txBody>
          <a:bodyPr/>
          <a:lstStyle/>
          <a:p>
            <a:fld id="{995B6B0D-9A43-4647-9594-9D9105F8855F}" type="slidenum">
              <a:rPr lang="en-US" sz="1800" smtClean="0"/>
              <a:pPr/>
              <a:t>30</a:t>
            </a:fld>
            <a:endParaRPr lang="en-US" sz="1800" dirty="0"/>
          </a:p>
        </p:txBody>
      </p:sp>
      <p:sp>
        <p:nvSpPr>
          <p:cNvPr id="5" name="Subtitle 2"/>
          <p:cNvSpPr txBox="1">
            <a:spLocks/>
          </p:cNvSpPr>
          <p:nvPr/>
        </p:nvSpPr>
        <p:spPr bwMode="auto">
          <a:xfrm>
            <a:off x="1907704" y="2852936"/>
            <a:ext cx="5544616" cy="1584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None/>
              <a:defRPr/>
            </a:pPr>
            <a:r>
              <a:rPr lang="en-US" sz="3600" b="1" dirty="0" smtClean="0">
                <a:ea typeface="+mn-ea"/>
                <a:cs typeface="+mn-cs"/>
              </a:rPr>
              <a:t>Amir K. Khandani</a:t>
            </a:r>
          </a:p>
          <a:p>
            <a:pPr marL="0" indent="0" algn="ctr" eaLnBrk="1" fontAlgn="auto" hangingPunct="1">
              <a:spcAft>
                <a:spcPts val="0"/>
              </a:spcAft>
              <a:buNone/>
              <a:defRPr/>
            </a:pPr>
            <a:r>
              <a:rPr lang="en-US" sz="2400" b="1" u="sng" dirty="0" smtClean="0">
                <a:solidFill>
                  <a:srgbClr val="000000"/>
                </a:solidFill>
                <a:ea typeface="+mn-ea"/>
                <a:cs typeface="+mn-cs"/>
              </a:rPr>
              <a:t>E&amp;CE Department, University of Waterloo</a:t>
            </a:r>
          </a:p>
          <a:p>
            <a:pPr marL="0" indent="0" algn="ctr" eaLnBrk="1" fontAlgn="auto" hangingPunct="1">
              <a:spcAft>
                <a:spcPts val="0"/>
              </a:spcAft>
              <a:buNone/>
              <a:defRPr/>
            </a:pPr>
            <a:r>
              <a:rPr lang="en-US" sz="2000" b="1" dirty="0" smtClean="0">
                <a:ea typeface="+mn-ea"/>
                <a:cs typeface="+mn-cs"/>
                <a:hlinkClick r:id="rId3"/>
              </a:rPr>
              <a:t>khandani@uwaterloo.ca</a:t>
            </a:r>
            <a:r>
              <a:rPr lang="en-US" sz="2000" b="1" dirty="0" smtClean="0">
                <a:ea typeface="+mn-ea"/>
                <a:cs typeface="+mn-cs"/>
              </a:rPr>
              <a:t>, 519-8851211 </a:t>
            </a:r>
            <a:r>
              <a:rPr lang="en-US" sz="2000" b="1" dirty="0" err="1" smtClean="0">
                <a:ea typeface="+mn-ea"/>
                <a:cs typeface="+mn-cs"/>
              </a:rPr>
              <a:t>ext</a:t>
            </a:r>
            <a:r>
              <a:rPr lang="en-US" sz="2000" b="1" dirty="0" smtClean="0">
                <a:ea typeface="+mn-ea"/>
                <a:cs typeface="+mn-cs"/>
              </a:rPr>
              <a:t> 35324</a:t>
            </a:r>
          </a:p>
          <a:p>
            <a:pPr eaLnBrk="1" fontAlgn="auto" hangingPunct="1">
              <a:spcAft>
                <a:spcPts val="0"/>
              </a:spcAft>
              <a:defRPr/>
            </a:pPr>
            <a:endParaRPr lang="en-US" sz="2000" b="1" dirty="0" smtClean="0">
              <a:ea typeface="+mn-ea"/>
              <a:cs typeface="+mn-cs"/>
            </a:endParaRPr>
          </a:p>
          <a:p>
            <a:pPr eaLnBrk="1" fontAlgn="auto" hangingPunct="1">
              <a:spcAft>
                <a:spcPts val="0"/>
              </a:spcAft>
              <a:defRPr/>
            </a:pPr>
            <a:endParaRPr lang="en-US" sz="1200" dirty="0" smtClean="0">
              <a:ea typeface="+mn-ea"/>
              <a:cs typeface="+mn-cs"/>
            </a:endParaRPr>
          </a:p>
          <a:p>
            <a:pPr eaLnBrk="1" fontAlgn="auto" hangingPunct="1">
              <a:spcAft>
                <a:spcPts val="0"/>
              </a:spcAft>
              <a:defRPr/>
            </a:pPr>
            <a:endParaRPr lang="en-US" sz="1200" dirty="0" smtClean="0">
              <a:ea typeface="+mn-ea"/>
              <a:cs typeface="+mn-cs"/>
            </a:endParaRPr>
          </a:p>
        </p:txBody>
      </p:sp>
    </p:spTree>
    <p:extLst>
      <p:ext uri="{BB962C8B-B14F-4D97-AF65-F5344CB8AC3E}">
        <p14:creationId xmlns:p14="http://schemas.microsoft.com/office/powerpoint/2010/main" val="1804249047"/>
      </p:ext>
    </p:extLst>
  </p:cSld>
  <p:clrMapOvr>
    <a:masterClrMapping/>
  </p:clrMapOvr>
  <mc:AlternateContent xmlns:mc="http://schemas.openxmlformats.org/markup-compatibility/2006" xmlns:p14="http://schemas.microsoft.com/office/powerpoint/2010/main">
    <mc:Choice Requires="p14">
      <p:transition spd="slow" p14:dur="2000" advTm="11117"/>
    </mc:Choice>
    <mc:Fallback xmlns="">
      <p:transition xmlns:p14="http://schemas.microsoft.com/office/powerpoint/2010/main" spd="slow" advTm="11117"/>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xagonalpr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242" y="1780347"/>
            <a:ext cx="1840736" cy="2672375"/>
          </a:xfrm>
          <a:prstGeom prst="rect">
            <a:avLst/>
          </a:prstGeom>
        </p:spPr>
      </p:pic>
      <p:sp>
        <p:nvSpPr>
          <p:cNvPr id="16" name="Magnetic Disk 15"/>
          <p:cNvSpPr/>
          <p:nvPr/>
        </p:nvSpPr>
        <p:spPr>
          <a:xfrm>
            <a:off x="3809355" y="1484784"/>
            <a:ext cx="1866708" cy="3240360"/>
          </a:xfrm>
          <a:prstGeom prst="flowChartMagneticDisk">
            <a:avLst/>
          </a:prstGeom>
          <a:solidFill>
            <a:srgbClr val="FF0000">
              <a:alpha val="15000"/>
            </a:srgbClr>
          </a:solidFill>
          <a:ln w="31750">
            <a:solidFill>
              <a:srgbClr val="FF0000"/>
            </a:solidFill>
          </a:ln>
          <a:scene3d>
            <a:camera prst="orthographicFront">
              <a:rot lat="2220000" lon="0" rev="0"/>
            </a:camera>
            <a:lightRig rig="threePt" dir="t"/>
          </a:scene3d>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an 8"/>
          <p:cNvSpPr/>
          <p:nvPr/>
        </p:nvSpPr>
        <p:spPr>
          <a:xfrm>
            <a:off x="4614818" y="1613120"/>
            <a:ext cx="256560" cy="2988000"/>
          </a:xfrm>
          <a:prstGeom prst="can">
            <a:avLst/>
          </a:prstGeom>
          <a:solidFill>
            <a:srgbClr val="0000FF">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179512" y="4671392"/>
            <a:ext cx="8822714" cy="24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Separately control some of RF properties, i.e. </a:t>
            </a:r>
            <a:r>
              <a:rPr lang="en-US" sz="2800" dirty="0"/>
              <a:t> </a:t>
            </a:r>
            <a:r>
              <a:rPr lang="en-US" sz="2800" dirty="0" smtClean="0"/>
              <a:t>                              of each surface, e.g., on-off partial mirrors, according to the input data (</a:t>
            </a:r>
            <a:r>
              <a:rPr lang="en-US" sz="2800" b="1" dirty="0" smtClean="0">
                <a:solidFill>
                  <a:srgbClr val="FF0000"/>
                </a:solidFill>
              </a:rPr>
              <a:t>media-based</a:t>
            </a:r>
            <a:r>
              <a:rPr lang="en-US" sz="2800" dirty="0" smtClean="0"/>
              <a:t>) or randomly (</a:t>
            </a:r>
            <a:r>
              <a:rPr lang="en-US" sz="2800" b="1" dirty="0" smtClean="0">
                <a:solidFill>
                  <a:srgbClr val="FF0000"/>
                </a:solidFill>
              </a:rPr>
              <a:t>security</a:t>
            </a:r>
            <a:r>
              <a:rPr lang="en-US" sz="2800" dirty="0" smtClean="0"/>
              <a:t>).</a:t>
            </a:r>
            <a:endParaRPr lang="en-US" sz="2800" dirty="0"/>
          </a:p>
          <a:p>
            <a:r>
              <a:rPr lang="en-US" sz="2800" dirty="0" smtClean="0"/>
              <a:t>More details at: </a:t>
            </a:r>
            <a:r>
              <a:rPr lang="en-US" sz="2800" dirty="0">
                <a:solidFill>
                  <a:srgbClr val="0000FF"/>
                </a:solidFill>
              </a:rPr>
              <a:t>www.cst.uwaterloo.ca/2way</a:t>
            </a:r>
            <a:endParaRPr lang="en-US" sz="2800" dirty="0" smtClean="0">
              <a:solidFill>
                <a:srgbClr val="0000FF"/>
              </a:solidFill>
            </a:endParaRPr>
          </a:p>
        </p:txBody>
      </p:sp>
      <p:sp>
        <p:nvSpPr>
          <p:cNvPr id="2" name="Title 1"/>
          <p:cNvSpPr>
            <a:spLocks noGrp="1"/>
          </p:cNvSpPr>
          <p:nvPr>
            <p:ph type="title"/>
          </p:nvPr>
        </p:nvSpPr>
        <p:spPr>
          <a:xfrm>
            <a:off x="518864" y="116632"/>
            <a:ext cx="8229600" cy="1143000"/>
          </a:xfrm>
        </p:spPr>
        <p:txBody>
          <a:bodyPr/>
          <a:lstStyle/>
          <a:p>
            <a:r>
              <a:rPr lang="en-US" dirty="0" smtClean="0"/>
              <a:t>How to Change the RF Channel</a:t>
            </a:r>
            <a:r>
              <a:rPr lang="en-US" dirty="0"/>
              <a:t>?</a:t>
            </a:r>
            <a:br>
              <a:rPr lang="en-US" dirty="0"/>
            </a:br>
            <a:r>
              <a:rPr lang="en-US" b="1" u="sng" dirty="0" smtClean="0">
                <a:solidFill>
                  <a:srgbClr val="FF0000"/>
                </a:solidFill>
              </a:rPr>
              <a:t>Just</a:t>
            </a:r>
            <a:r>
              <a:rPr lang="en-US" u="sng" dirty="0" smtClean="0"/>
              <a:t> </a:t>
            </a:r>
            <a:r>
              <a:rPr lang="en-US" b="1" u="sng" dirty="0" smtClean="0">
                <a:solidFill>
                  <a:srgbClr val="FF0000"/>
                </a:solidFill>
              </a:rPr>
              <a:t>An </a:t>
            </a:r>
            <a:r>
              <a:rPr lang="en-US" b="1" u="sng" dirty="0">
                <a:solidFill>
                  <a:srgbClr val="FF0000"/>
                </a:solidFill>
              </a:rPr>
              <a:t>Example </a:t>
            </a:r>
          </a:p>
        </p:txBody>
      </p:sp>
      <p:sp>
        <p:nvSpPr>
          <p:cNvPr id="4" name="Slide Number Placeholder 3"/>
          <p:cNvSpPr>
            <a:spLocks noGrp="1"/>
          </p:cNvSpPr>
          <p:nvPr>
            <p:ph type="sldNum" sz="quarter" idx="12"/>
          </p:nvPr>
        </p:nvSpPr>
        <p:spPr>
          <a:xfrm>
            <a:off x="8460432" y="6453336"/>
            <a:ext cx="648072" cy="360040"/>
          </a:xfrm>
        </p:spPr>
        <p:txBody>
          <a:bodyPr/>
          <a:lstStyle/>
          <a:p>
            <a:fld id="{995B6B0D-9A43-4647-9594-9D9105F8855F}" type="slidenum">
              <a:rPr lang="en-US" sz="1800" smtClean="0"/>
              <a:pPr/>
              <a:t>4</a:t>
            </a:fld>
            <a:endParaRPr lang="en-US" sz="1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174076088"/>
              </p:ext>
            </p:extLst>
          </p:nvPr>
        </p:nvGraphicFramePr>
        <p:xfrm>
          <a:off x="7236296" y="4721391"/>
          <a:ext cx="1361440" cy="553085"/>
        </p:xfrm>
        <a:graphic>
          <a:graphicData uri="http://schemas.openxmlformats.org/presentationml/2006/ole">
            <mc:AlternateContent xmlns:mc="http://schemas.openxmlformats.org/markup-compatibility/2006">
              <mc:Choice xmlns:v="urn:schemas-microsoft-com:vml" Requires="v">
                <p:oleObj spid="_x0000_s97604" name="Equation" r:id="rId4" imgW="406400" imgH="165100" progId="Equation.3">
                  <p:embed/>
                </p:oleObj>
              </mc:Choice>
              <mc:Fallback>
                <p:oleObj name="Equation" r:id="rId4" imgW="406400" imgH="165100" progId="Equation.3">
                  <p:embed/>
                  <p:pic>
                    <p:nvPicPr>
                      <p:cNvPr id="0" name=""/>
                      <p:cNvPicPr/>
                      <p:nvPr/>
                    </p:nvPicPr>
                    <p:blipFill>
                      <a:blip r:embed="rId5"/>
                      <a:stretch>
                        <a:fillRect/>
                      </a:stretch>
                    </p:blipFill>
                    <p:spPr>
                      <a:xfrm>
                        <a:off x="7236296" y="4721391"/>
                        <a:ext cx="1361440" cy="553085"/>
                      </a:xfrm>
                      <a:prstGeom prst="rect">
                        <a:avLst/>
                      </a:prstGeom>
                    </p:spPr>
                  </p:pic>
                </p:oleObj>
              </mc:Fallback>
            </mc:AlternateContent>
          </a:graphicData>
        </a:graphic>
      </p:graphicFrame>
      <p:cxnSp>
        <p:nvCxnSpPr>
          <p:cNvPr id="14" name="Curved Connector 13"/>
          <p:cNvCxnSpPr/>
          <p:nvPr/>
        </p:nvCxnSpPr>
        <p:spPr>
          <a:xfrm>
            <a:off x="2411760" y="2636912"/>
            <a:ext cx="1584176" cy="661844"/>
          </a:xfrm>
          <a:prstGeom prst="curvedConnector3">
            <a:avLst>
              <a:gd name="adj1" fmla="val 50000"/>
            </a:avLst>
          </a:prstGeom>
          <a:ln w="50800">
            <a:solidFill>
              <a:schemeClr val="tx1"/>
            </a:solidFill>
            <a:headEnd type="none" w="lg" len="lg"/>
            <a:tailEnd type="arrow" w="lg"/>
          </a:ln>
          <a:effectLst/>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rot="10800000" flipV="1">
            <a:off x="4932041" y="3501008"/>
            <a:ext cx="1872208" cy="1080120"/>
          </a:xfrm>
          <a:prstGeom prst="curvedConnector3">
            <a:avLst>
              <a:gd name="adj1" fmla="val 50000"/>
            </a:avLst>
          </a:prstGeom>
          <a:ln w="50800">
            <a:solidFill>
              <a:srgbClr val="0000FF"/>
            </a:solidFill>
            <a:headEnd type="none" w="lg" len="lg"/>
            <a:tailEnd type="arrow" w="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83568" y="2125305"/>
            <a:ext cx="1787688" cy="1015663"/>
          </a:xfrm>
          <a:prstGeom prst="rect">
            <a:avLst/>
          </a:prstGeom>
          <a:noFill/>
        </p:spPr>
        <p:txBody>
          <a:bodyPr wrap="square" rtlCol="0">
            <a:spAutoFit/>
          </a:bodyPr>
          <a:lstStyle/>
          <a:p>
            <a:r>
              <a:rPr lang="en-US" sz="2000" dirty="0" smtClean="0"/>
              <a:t>Surfaces with </a:t>
            </a:r>
          </a:p>
          <a:p>
            <a:r>
              <a:rPr lang="en-US" sz="2000" dirty="0" smtClean="0"/>
              <a:t>controllable </a:t>
            </a:r>
          </a:p>
          <a:p>
            <a:r>
              <a:rPr lang="en-US" sz="2000" dirty="0" smtClean="0"/>
              <a:t>RF properties </a:t>
            </a:r>
            <a:endParaRPr lang="en-US" sz="2000" dirty="0"/>
          </a:p>
        </p:txBody>
      </p:sp>
      <p:cxnSp>
        <p:nvCxnSpPr>
          <p:cNvPr id="22" name="Curved Connector 21"/>
          <p:cNvCxnSpPr/>
          <p:nvPr/>
        </p:nvCxnSpPr>
        <p:spPr>
          <a:xfrm rot="10800000" flipV="1">
            <a:off x="5724128" y="2060848"/>
            <a:ext cx="792088" cy="576064"/>
          </a:xfrm>
          <a:prstGeom prst="curvedConnector3">
            <a:avLst>
              <a:gd name="adj1" fmla="val 50000"/>
            </a:avLst>
          </a:prstGeom>
          <a:ln w="50800">
            <a:solidFill>
              <a:srgbClr val="FF0000"/>
            </a:solidFill>
            <a:headEnd type="none" w="lg" len="lg"/>
            <a:tailEnd type="arrow" w="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405571" y="2745104"/>
            <a:ext cx="0" cy="1620000"/>
          </a:xfrm>
          <a:prstGeom prst="line">
            <a:avLst/>
          </a:prstGeom>
          <a:ln w="76200" cmpd="sng">
            <a:solidFill>
              <a:srgbClr val="FF0000"/>
            </a:solidFill>
            <a:prstDash val="lg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000392" y="2213776"/>
            <a:ext cx="0" cy="1800000"/>
          </a:xfrm>
          <a:prstGeom prst="line">
            <a:avLst/>
          </a:prstGeom>
          <a:ln w="38100" cmpd="dbl">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081312" y="2325888"/>
            <a:ext cx="0" cy="1800000"/>
          </a:xfrm>
          <a:prstGeom prst="line">
            <a:avLst/>
          </a:prstGeom>
          <a:ln w="38100" cmpd="dbl">
            <a:solidFill>
              <a:schemeClr val="tx1"/>
            </a:solidFill>
            <a:prstDash val="solid"/>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148064" y="3105032"/>
            <a:ext cx="0" cy="612000"/>
          </a:xfrm>
          <a:prstGeom prst="line">
            <a:avLst/>
          </a:prstGeom>
          <a:ln w="76200" cmpd="sng">
            <a:solidFill>
              <a:srgbClr val="FF0000"/>
            </a:solidFill>
            <a:prstDash val="lg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516216" y="1365736"/>
            <a:ext cx="2304256" cy="1631216"/>
          </a:xfrm>
          <a:prstGeom prst="rect">
            <a:avLst/>
          </a:prstGeom>
          <a:solidFill>
            <a:schemeClr val="bg1"/>
          </a:solidFill>
        </p:spPr>
        <p:txBody>
          <a:bodyPr wrap="square" rtlCol="0">
            <a:spAutoFit/>
          </a:bodyPr>
          <a:lstStyle/>
          <a:p>
            <a:r>
              <a:rPr lang="en-US" sz="2000" dirty="0" smtClean="0">
                <a:solidFill>
                  <a:srgbClr val="FF0000"/>
                </a:solidFill>
              </a:rPr>
              <a:t>Enhancing rich </a:t>
            </a:r>
            <a:r>
              <a:rPr lang="en-US" sz="2000" dirty="0">
                <a:solidFill>
                  <a:srgbClr val="FF0000"/>
                </a:solidFill>
              </a:rPr>
              <a:t>s</a:t>
            </a:r>
            <a:r>
              <a:rPr lang="en-US" sz="2000" dirty="0" smtClean="0">
                <a:solidFill>
                  <a:srgbClr val="FF0000"/>
                </a:solidFill>
              </a:rPr>
              <a:t>cattering (near field reflections &amp; openings in walls for wave to exit)</a:t>
            </a:r>
            <a:endParaRPr lang="en-US" sz="2000" dirty="0">
              <a:solidFill>
                <a:srgbClr val="FF0000"/>
              </a:solidFill>
            </a:endParaRPr>
          </a:p>
        </p:txBody>
      </p:sp>
      <p:sp>
        <p:nvSpPr>
          <p:cNvPr id="24" name="TextBox 23"/>
          <p:cNvSpPr txBox="1"/>
          <p:nvPr/>
        </p:nvSpPr>
        <p:spPr>
          <a:xfrm>
            <a:off x="6228184" y="3140968"/>
            <a:ext cx="2651784" cy="707886"/>
          </a:xfrm>
          <a:prstGeom prst="rect">
            <a:avLst/>
          </a:prstGeom>
          <a:solidFill>
            <a:schemeClr val="bg1"/>
          </a:solidFill>
        </p:spPr>
        <p:txBody>
          <a:bodyPr wrap="square" rtlCol="0">
            <a:spAutoFit/>
          </a:bodyPr>
          <a:lstStyle/>
          <a:p>
            <a:r>
              <a:rPr lang="en-US" sz="2000" dirty="0" smtClean="0">
                <a:solidFill>
                  <a:srgbClr val="0000FF"/>
                </a:solidFill>
              </a:rPr>
              <a:t>Antenna sending a </a:t>
            </a:r>
          </a:p>
          <a:p>
            <a:r>
              <a:rPr lang="en-US" sz="2000" dirty="0" smtClean="0">
                <a:solidFill>
                  <a:srgbClr val="0000FF"/>
                </a:solidFill>
              </a:rPr>
              <a:t>Fixed/shaped carrier</a:t>
            </a:r>
            <a:endParaRPr lang="en-US" sz="2000" dirty="0">
              <a:solidFill>
                <a:srgbClr val="0000FF"/>
              </a:solidFill>
            </a:endParaRPr>
          </a:p>
        </p:txBody>
      </p:sp>
    </p:spTree>
    <p:extLst>
      <p:ext uri="{BB962C8B-B14F-4D97-AF65-F5344CB8AC3E}">
        <p14:creationId xmlns:p14="http://schemas.microsoft.com/office/powerpoint/2010/main" val="858573233"/>
      </p:ext>
    </p:extLst>
  </p:cSld>
  <p:clrMapOvr>
    <a:masterClrMapping/>
  </p:clrMapOvr>
  <mc:AlternateContent xmlns:mc="http://schemas.openxmlformats.org/markup-compatibility/2006" xmlns:p14="http://schemas.microsoft.com/office/powerpoint/2010/main">
    <mc:Choice Requires="p14">
      <p:transition spd="slow" p14:dur="2000" advTm="74367"/>
    </mc:Choice>
    <mc:Fallback xmlns="">
      <p:transition xmlns:p14="http://schemas.microsoft.com/office/powerpoint/2010/main" spd="slow" advTm="74367"/>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42292" y="908720"/>
            <a:ext cx="8862866" cy="5191991"/>
            <a:chOff x="72174" y="116632"/>
            <a:chExt cx="8862866" cy="5191991"/>
          </a:xfrm>
        </p:grpSpPr>
        <p:grpSp>
          <p:nvGrpSpPr>
            <p:cNvPr id="37" name="Group 36"/>
            <p:cNvGrpSpPr/>
            <p:nvPr/>
          </p:nvGrpSpPr>
          <p:grpSpPr>
            <a:xfrm>
              <a:off x="72174" y="1211693"/>
              <a:ext cx="3983526" cy="4096930"/>
              <a:chOff x="792254" y="1340768"/>
              <a:chExt cx="3983526" cy="4096930"/>
            </a:xfrm>
          </p:grpSpPr>
          <p:pic>
            <p:nvPicPr>
              <p:cNvPr id="34" name="Picture 33" descr="_AMMOD.gif"/>
              <p:cNvPicPr>
                <a:picLocks noChangeAspect="1"/>
              </p:cNvPicPr>
              <p:nvPr/>
            </p:nvPicPr>
            <p:blipFill rotWithShape="1">
              <a:blip r:embed="rId2">
                <a:extLst>
                  <a:ext uri="{28A0092B-C50C-407E-A947-70E740481C1C}">
                    <a14:useLocalDpi xmlns:a14="http://schemas.microsoft.com/office/drawing/2010/main" val="0"/>
                  </a:ext>
                </a:extLst>
              </a:blip>
              <a:srcRect l="-31268" t="74555" r="49243" b="-77024"/>
              <a:stretch/>
            </p:blipFill>
            <p:spPr>
              <a:xfrm>
                <a:off x="792254" y="1340768"/>
                <a:ext cx="2729508" cy="4096930"/>
              </a:xfrm>
              <a:prstGeom prst="rect">
                <a:avLst/>
              </a:prstGeom>
            </p:spPr>
          </p:pic>
          <p:sp>
            <p:nvSpPr>
              <p:cNvPr id="35" name="Line 7"/>
              <p:cNvSpPr>
                <a:spLocks noChangeShapeType="1"/>
              </p:cNvSpPr>
              <p:nvPr/>
            </p:nvSpPr>
            <p:spPr bwMode="auto">
              <a:xfrm>
                <a:off x="1679436" y="1829883"/>
                <a:ext cx="3096344" cy="0"/>
              </a:xfrm>
              <a:prstGeom prst="line">
                <a:avLst/>
              </a:prstGeom>
              <a:solidFill>
                <a:srgbClr val="3B4DAD"/>
              </a:solidFill>
              <a:ln w="38100" cmpd="sng">
                <a:solidFill>
                  <a:srgbClr val="3B4DAD"/>
                </a:solidFill>
                <a:round/>
                <a:headEnd/>
                <a:tailEnd type="none" w="med" len="med"/>
              </a:ln>
              <a:effectLst/>
            </p:spPr>
            <p:txBody>
              <a:bodyPr wrap="none" anchor="ctr"/>
              <a:lstStyle/>
              <a:p>
                <a:endParaRPr lang="en-US"/>
              </a:p>
            </p:txBody>
          </p:sp>
        </p:grpSp>
        <p:sp>
          <p:nvSpPr>
            <p:cNvPr id="36" name="Line 7"/>
            <p:cNvSpPr>
              <a:spLocks noChangeShapeType="1"/>
            </p:cNvSpPr>
            <p:nvPr/>
          </p:nvSpPr>
          <p:spPr bwMode="auto">
            <a:xfrm>
              <a:off x="4258734" y="1679284"/>
              <a:ext cx="684232" cy="6583"/>
            </a:xfrm>
            <a:prstGeom prst="line">
              <a:avLst/>
            </a:prstGeom>
            <a:solidFill>
              <a:srgbClr val="3B4DAD"/>
            </a:solidFill>
            <a:ln w="31750" cmpd="sng">
              <a:solidFill>
                <a:srgbClr val="3B4DAD"/>
              </a:solidFill>
              <a:prstDash val="sysDash"/>
              <a:round/>
              <a:headEnd/>
              <a:tailEnd type="none" w="med" len="med"/>
            </a:ln>
            <a:effectLst/>
          </p:spPr>
          <p:txBody>
            <a:bodyPr wrap="none" anchor="ctr"/>
            <a:lstStyle/>
            <a:p>
              <a:endParaRPr lang="en-US"/>
            </a:p>
          </p:txBody>
        </p:sp>
        <p:pic>
          <p:nvPicPr>
            <p:cNvPr id="39" name="Picture 38" descr="_AMMOD.gif"/>
            <p:cNvPicPr>
              <a:picLocks noChangeAspect="1"/>
            </p:cNvPicPr>
            <p:nvPr/>
          </p:nvPicPr>
          <p:blipFill rotWithShape="1">
            <a:blip r:embed="rId2">
              <a:extLst>
                <a:ext uri="{28A0092B-C50C-407E-A947-70E740481C1C}">
                  <a14:useLocalDpi xmlns:a14="http://schemas.microsoft.com/office/drawing/2010/main" val="0"/>
                </a:ext>
              </a:extLst>
            </a:blip>
            <a:srcRect l="-31268" t="74555" r="49243" b="-77024"/>
            <a:stretch/>
          </p:blipFill>
          <p:spPr>
            <a:xfrm>
              <a:off x="5688798" y="1196752"/>
              <a:ext cx="2729508" cy="4096930"/>
            </a:xfrm>
            <a:prstGeom prst="rect">
              <a:avLst/>
            </a:prstGeom>
          </p:spPr>
        </p:pic>
        <p:sp>
          <p:nvSpPr>
            <p:cNvPr id="40" name="Line 7"/>
            <p:cNvSpPr>
              <a:spLocks noChangeShapeType="1"/>
            </p:cNvSpPr>
            <p:nvPr/>
          </p:nvSpPr>
          <p:spPr bwMode="auto">
            <a:xfrm flipV="1">
              <a:off x="5184224" y="1679284"/>
              <a:ext cx="3090066" cy="0"/>
            </a:xfrm>
            <a:prstGeom prst="line">
              <a:avLst/>
            </a:prstGeom>
            <a:solidFill>
              <a:srgbClr val="3B4DAD"/>
            </a:solidFill>
            <a:ln w="38100" cmpd="sng">
              <a:solidFill>
                <a:srgbClr val="3B4DAD"/>
              </a:solidFill>
              <a:round/>
              <a:headEnd/>
              <a:tailEnd type="none" w="med" len="med"/>
            </a:ln>
            <a:effectLst/>
          </p:spPr>
          <p:txBody>
            <a:bodyPr wrap="none" anchor="ctr"/>
            <a:lstStyle/>
            <a:p>
              <a:endParaRPr lang="en-US"/>
            </a:p>
          </p:txBody>
        </p:sp>
        <p:sp>
          <p:nvSpPr>
            <p:cNvPr id="41" name="Line 7"/>
            <p:cNvSpPr>
              <a:spLocks noChangeShapeType="1"/>
            </p:cNvSpPr>
            <p:nvPr/>
          </p:nvSpPr>
          <p:spPr bwMode="auto">
            <a:xfrm>
              <a:off x="287680" y="1700808"/>
              <a:ext cx="569786" cy="0"/>
            </a:xfrm>
            <a:prstGeom prst="line">
              <a:avLst/>
            </a:prstGeom>
            <a:solidFill>
              <a:srgbClr val="3B4DAD"/>
            </a:solidFill>
            <a:ln w="31750" cmpd="sng">
              <a:solidFill>
                <a:srgbClr val="3B4DAD"/>
              </a:solidFill>
              <a:prstDash val="sysDash"/>
              <a:round/>
              <a:headEnd/>
              <a:tailEnd type="none" w="med" len="med"/>
            </a:ln>
            <a:effectLst/>
          </p:spPr>
          <p:txBody>
            <a:bodyPr wrap="none" anchor="ctr"/>
            <a:lstStyle/>
            <a:p>
              <a:endParaRPr lang="en-US"/>
            </a:p>
          </p:txBody>
        </p:sp>
        <p:sp>
          <p:nvSpPr>
            <p:cNvPr id="43" name="Line 7"/>
            <p:cNvSpPr>
              <a:spLocks noChangeShapeType="1"/>
            </p:cNvSpPr>
            <p:nvPr/>
          </p:nvSpPr>
          <p:spPr bwMode="auto">
            <a:xfrm flipV="1">
              <a:off x="1217506" y="908720"/>
              <a:ext cx="0" cy="792088"/>
            </a:xfrm>
            <a:prstGeom prst="line">
              <a:avLst/>
            </a:prstGeom>
            <a:solidFill>
              <a:srgbClr val="3B4DAD"/>
            </a:solidFill>
            <a:ln w="19050" cmpd="sng">
              <a:solidFill>
                <a:schemeClr val="tx1"/>
              </a:solidFill>
              <a:prstDash val="sysDash"/>
              <a:round/>
              <a:headEnd/>
              <a:tailEnd type="none" w="med" len="med"/>
            </a:ln>
            <a:effectLst/>
          </p:spPr>
          <p:txBody>
            <a:bodyPr wrap="none" anchor="ctr"/>
            <a:lstStyle/>
            <a:p>
              <a:endParaRPr lang="en-US"/>
            </a:p>
          </p:txBody>
        </p:sp>
        <p:grpSp>
          <p:nvGrpSpPr>
            <p:cNvPr id="47" name="Group 46"/>
            <p:cNvGrpSpPr/>
            <p:nvPr/>
          </p:nvGrpSpPr>
          <p:grpSpPr>
            <a:xfrm>
              <a:off x="1217505" y="908720"/>
              <a:ext cx="1458000" cy="792088"/>
              <a:chOff x="1979711" y="1052736"/>
              <a:chExt cx="1458000" cy="792088"/>
            </a:xfrm>
          </p:grpSpPr>
          <p:sp>
            <p:nvSpPr>
              <p:cNvPr id="44" name="Line 7"/>
              <p:cNvSpPr>
                <a:spLocks noChangeShapeType="1"/>
              </p:cNvSpPr>
              <p:nvPr/>
            </p:nvSpPr>
            <p:spPr bwMode="auto">
              <a:xfrm flipV="1">
                <a:off x="3419872" y="1052736"/>
                <a:ext cx="0" cy="792088"/>
              </a:xfrm>
              <a:prstGeom prst="line">
                <a:avLst/>
              </a:prstGeom>
              <a:solidFill>
                <a:srgbClr val="3B4DAD"/>
              </a:solidFill>
              <a:ln w="19050" cmpd="sng">
                <a:solidFill>
                  <a:schemeClr val="tx1"/>
                </a:solidFill>
                <a:prstDash val="sysDash"/>
                <a:round/>
                <a:headEnd/>
                <a:tailEnd type="none" w="med" len="med"/>
              </a:ln>
              <a:effectLst/>
            </p:spPr>
            <p:txBody>
              <a:bodyPr wrap="none" anchor="ctr"/>
              <a:lstStyle/>
              <a:p>
                <a:endParaRPr lang="en-US"/>
              </a:p>
            </p:txBody>
          </p:sp>
          <p:sp>
            <p:nvSpPr>
              <p:cNvPr id="45" name="Line 7"/>
              <p:cNvSpPr>
                <a:spLocks noChangeShapeType="1"/>
              </p:cNvSpPr>
              <p:nvPr/>
            </p:nvSpPr>
            <p:spPr bwMode="auto">
              <a:xfrm>
                <a:off x="1979711" y="1196752"/>
                <a:ext cx="1458000" cy="0"/>
              </a:xfrm>
              <a:prstGeom prst="line">
                <a:avLst/>
              </a:prstGeom>
              <a:solidFill>
                <a:srgbClr val="3B4DAD"/>
              </a:solidFill>
              <a:ln w="19050" cmpd="sng">
                <a:solidFill>
                  <a:schemeClr val="tx1"/>
                </a:solidFill>
                <a:round/>
                <a:headEnd type="stealth" w="lg" len="lg"/>
                <a:tailEnd type="stealth" w="lg" len="lg"/>
              </a:ln>
              <a:effectLst/>
            </p:spPr>
            <p:txBody>
              <a:bodyPr wrap="none" anchor="ctr"/>
              <a:lstStyle/>
              <a:p>
                <a:endParaRPr lang="en-US"/>
              </a:p>
            </p:txBody>
          </p:sp>
        </p:grpSp>
        <p:sp>
          <p:nvSpPr>
            <p:cNvPr id="46" name="TextBox 45"/>
            <p:cNvSpPr txBox="1"/>
            <p:nvPr/>
          </p:nvSpPr>
          <p:spPr>
            <a:xfrm>
              <a:off x="1766189" y="692696"/>
              <a:ext cx="387421" cy="369332"/>
            </a:xfrm>
            <a:prstGeom prst="rect">
              <a:avLst/>
            </a:prstGeom>
            <a:noFill/>
          </p:spPr>
          <p:txBody>
            <a:bodyPr wrap="none" rtlCol="0">
              <a:spAutoFit/>
            </a:bodyPr>
            <a:lstStyle/>
            <a:p>
              <a:r>
                <a:rPr lang="en-US" i="1" dirty="0" smtClean="0">
                  <a:latin typeface="Times New Roman"/>
                  <a:cs typeface="Times New Roman"/>
                </a:rPr>
                <a:t>T</a:t>
              </a:r>
              <a:endParaRPr lang="en-US" i="1" dirty="0">
                <a:latin typeface="Times New Roman"/>
                <a:cs typeface="Times New Roman"/>
              </a:endParaRPr>
            </a:p>
          </p:txBody>
        </p:sp>
        <p:grpSp>
          <p:nvGrpSpPr>
            <p:cNvPr id="48" name="Group 47"/>
            <p:cNvGrpSpPr/>
            <p:nvPr/>
          </p:nvGrpSpPr>
          <p:grpSpPr>
            <a:xfrm>
              <a:off x="2624885" y="908720"/>
              <a:ext cx="1458000" cy="792088"/>
              <a:chOff x="1964770" y="1052736"/>
              <a:chExt cx="1458000" cy="792088"/>
            </a:xfrm>
          </p:grpSpPr>
          <p:sp>
            <p:nvSpPr>
              <p:cNvPr id="49" name="Line 7"/>
              <p:cNvSpPr>
                <a:spLocks noChangeShapeType="1"/>
              </p:cNvSpPr>
              <p:nvPr/>
            </p:nvSpPr>
            <p:spPr bwMode="auto">
              <a:xfrm flipV="1">
                <a:off x="3407829" y="1052736"/>
                <a:ext cx="0" cy="792088"/>
              </a:xfrm>
              <a:prstGeom prst="line">
                <a:avLst/>
              </a:prstGeom>
              <a:solidFill>
                <a:srgbClr val="3B4DAD"/>
              </a:solidFill>
              <a:ln w="19050" cmpd="sng">
                <a:solidFill>
                  <a:schemeClr val="tx1"/>
                </a:solidFill>
                <a:prstDash val="sysDash"/>
                <a:round/>
                <a:headEnd/>
                <a:tailEnd type="none" w="med" len="med"/>
              </a:ln>
              <a:effectLst/>
            </p:spPr>
            <p:txBody>
              <a:bodyPr wrap="none" anchor="ctr"/>
              <a:lstStyle/>
              <a:p>
                <a:endParaRPr lang="en-US"/>
              </a:p>
            </p:txBody>
          </p:sp>
          <p:sp>
            <p:nvSpPr>
              <p:cNvPr id="50" name="Line 7"/>
              <p:cNvSpPr>
                <a:spLocks noChangeShapeType="1"/>
              </p:cNvSpPr>
              <p:nvPr/>
            </p:nvSpPr>
            <p:spPr bwMode="auto">
              <a:xfrm>
                <a:off x="1964770" y="1196752"/>
                <a:ext cx="1458000" cy="0"/>
              </a:xfrm>
              <a:prstGeom prst="line">
                <a:avLst/>
              </a:prstGeom>
              <a:solidFill>
                <a:srgbClr val="3B4DAD"/>
              </a:solidFill>
              <a:ln w="19050" cmpd="sng">
                <a:solidFill>
                  <a:schemeClr val="tx1"/>
                </a:solidFill>
                <a:round/>
                <a:headEnd type="stealth" w="lg" len="lg"/>
                <a:tailEnd type="stealth" w="lg" len="lg"/>
              </a:ln>
              <a:effectLst/>
            </p:spPr>
            <p:txBody>
              <a:bodyPr wrap="none" anchor="ctr"/>
              <a:lstStyle/>
              <a:p>
                <a:endParaRPr lang="en-US"/>
              </a:p>
            </p:txBody>
          </p:sp>
        </p:grpSp>
        <p:sp>
          <p:nvSpPr>
            <p:cNvPr id="51" name="TextBox 50"/>
            <p:cNvSpPr txBox="1"/>
            <p:nvPr/>
          </p:nvSpPr>
          <p:spPr>
            <a:xfrm>
              <a:off x="3134341" y="692696"/>
              <a:ext cx="387421" cy="369332"/>
            </a:xfrm>
            <a:prstGeom prst="rect">
              <a:avLst/>
            </a:prstGeom>
            <a:noFill/>
          </p:spPr>
          <p:txBody>
            <a:bodyPr wrap="none" rtlCol="0">
              <a:spAutoFit/>
            </a:bodyPr>
            <a:lstStyle/>
            <a:p>
              <a:r>
                <a:rPr lang="en-US" i="1" dirty="0" smtClean="0">
                  <a:latin typeface="Times New Roman"/>
                  <a:cs typeface="Times New Roman"/>
                </a:rPr>
                <a:t>T</a:t>
              </a:r>
              <a:endParaRPr lang="en-US" i="1" dirty="0">
                <a:latin typeface="Times New Roman"/>
                <a:cs typeface="Times New Roman"/>
              </a:endParaRPr>
            </a:p>
          </p:txBody>
        </p:sp>
        <p:sp>
          <p:nvSpPr>
            <p:cNvPr id="52" name="Line 7"/>
            <p:cNvSpPr>
              <a:spLocks noChangeShapeType="1"/>
            </p:cNvSpPr>
            <p:nvPr/>
          </p:nvSpPr>
          <p:spPr bwMode="auto">
            <a:xfrm flipV="1">
              <a:off x="5166385" y="908720"/>
              <a:ext cx="0" cy="792088"/>
            </a:xfrm>
            <a:prstGeom prst="line">
              <a:avLst/>
            </a:prstGeom>
            <a:solidFill>
              <a:srgbClr val="3B4DAD"/>
            </a:solidFill>
            <a:ln w="19050" cmpd="sng">
              <a:solidFill>
                <a:schemeClr val="tx1"/>
              </a:solidFill>
              <a:prstDash val="sysDash"/>
              <a:round/>
              <a:headEnd/>
              <a:tailEnd type="none" w="med" len="med"/>
            </a:ln>
            <a:effectLst/>
          </p:spPr>
          <p:txBody>
            <a:bodyPr wrap="none" anchor="ctr"/>
            <a:lstStyle/>
            <a:p>
              <a:endParaRPr lang="en-US"/>
            </a:p>
          </p:txBody>
        </p:sp>
        <p:grpSp>
          <p:nvGrpSpPr>
            <p:cNvPr id="53" name="Group 52"/>
            <p:cNvGrpSpPr/>
            <p:nvPr/>
          </p:nvGrpSpPr>
          <p:grpSpPr>
            <a:xfrm>
              <a:off x="5166384" y="908720"/>
              <a:ext cx="1458000" cy="792088"/>
              <a:chOff x="1979711" y="1052736"/>
              <a:chExt cx="1458000" cy="792088"/>
            </a:xfrm>
          </p:grpSpPr>
          <p:sp>
            <p:nvSpPr>
              <p:cNvPr id="54" name="Line 7"/>
              <p:cNvSpPr>
                <a:spLocks noChangeShapeType="1"/>
              </p:cNvSpPr>
              <p:nvPr/>
            </p:nvSpPr>
            <p:spPr bwMode="auto">
              <a:xfrm flipV="1">
                <a:off x="3419872" y="1052736"/>
                <a:ext cx="0" cy="792088"/>
              </a:xfrm>
              <a:prstGeom prst="line">
                <a:avLst/>
              </a:prstGeom>
              <a:solidFill>
                <a:srgbClr val="3B4DAD"/>
              </a:solidFill>
              <a:ln w="19050" cmpd="sng">
                <a:solidFill>
                  <a:schemeClr val="tx1"/>
                </a:solidFill>
                <a:prstDash val="sysDash"/>
                <a:round/>
                <a:headEnd/>
                <a:tailEnd type="none" w="med" len="med"/>
              </a:ln>
              <a:effectLst/>
            </p:spPr>
            <p:txBody>
              <a:bodyPr wrap="none" anchor="ctr"/>
              <a:lstStyle/>
              <a:p>
                <a:endParaRPr lang="en-US"/>
              </a:p>
            </p:txBody>
          </p:sp>
          <p:sp>
            <p:nvSpPr>
              <p:cNvPr id="55" name="Line 7"/>
              <p:cNvSpPr>
                <a:spLocks noChangeShapeType="1"/>
              </p:cNvSpPr>
              <p:nvPr/>
            </p:nvSpPr>
            <p:spPr bwMode="auto">
              <a:xfrm>
                <a:off x="1979711" y="1196752"/>
                <a:ext cx="1458000" cy="0"/>
              </a:xfrm>
              <a:prstGeom prst="line">
                <a:avLst/>
              </a:prstGeom>
              <a:solidFill>
                <a:srgbClr val="3B4DAD"/>
              </a:solidFill>
              <a:ln w="19050" cmpd="sng">
                <a:solidFill>
                  <a:schemeClr val="tx1"/>
                </a:solidFill>
                <a:round/>
                <a:headEnd type="stealth" w="lg" len="lg"/>
                <a:tailEnd type="stealth" w="lg" len="lg"/>
              </a:ln>
              <a:effectLst/>
            </p:spPr>
            <p:txBody>
              <a:bodyPr wrap="none" anchor="ctr"/>
              <a:lstStyle/>
              <a:p>
                <a:endParaRPr lang="en-US"/>
              </a:p>
            </p:txBody>
          </p:sp>
        </p:grpSp>
        <p:sp>
          <p:nvSpPr>
            <p:cNvPr id="56" name="Line 7"/>
            <p:cNvSpPr>
              <a:spLocks noChangeShapeType="1"/>
            </p:cNvSpPr>
            <p:nvPr/>
          </p:nvSpPr>
          <p:spPr bwMode="auto">
            <a:xfrm>
              <a:off x="8365254" y="1685867"/>
              <a:ext cx="569786" cy="0"/>
            </a:xfrm>
            <a:prstGeom prst="line">
              <a:avLst/>
            </a:prstGeom>
            <a:solidFill>
              <a:srgbClr val="3B4DAD"/>
            </a:solidFill>
            <a:ln w="31750" cmpd="sng">
              <a:solidFill>
                <a:srgbClr val="3B4DAD"/>
              </a:solidFill>
              <a:prstDash val="sysDash"/>
              <a:round/>
              <a:headEnd/>
              <a:tailEnd type="none" w="med" len="med"/>
            </a:ln>
            <a:effectLst/>
          </p:spPr>
          <p:txBody>
            <a:bodyPr wrap="none" anchor="ctr"/>
            <a:lstStyle/>
            <a:p>
              <a:endParaRPr lang="en-US"/>
            </a:p>
          </p:txBody>
        </p:sp>
        <p:sp>
          <p:nvSpPr>
            <p:cNvPr id="58" name="TextBox 57"/>
            <p:cNvSpPr txBox="1"/>
            <p:nvPr/>
          </p:nvSpPr>
          <p:spPr>
            <a:xfrm>
              <a:off x="3665778" y="116632"/>
              <a:ext cx="511178" cy="369332"/>
            </a:xfrm>
            <a:prstGeom prst="rect">
              <a:avLst/>
            </a:prstGeom>
            <a:noFill/>
            <a:ln>
              <a:solidFill>
                <a:schemeClr val="bg1"/>
              </a:solidFill>
            </a:ln>
          </p:spPr>
          <p:txBody>
            <a:bodyPr wrap="none" rtlCol="0">
              <a:spAutoFit/>
            </a:bodyPr>
            <a:lstStyle/>
            <a:p>
              <a:r>
                <a:rPr lang="en-US" i="1" dirty="0" smtClean="0">
                  <a:latin typeface="Times New Roman"/>
                  <a:cs typeface="Times New Roman"/>
                </a:rPr>
                <a:t>LT</a:t>
              </a:r>
              <a:endParaRPr lang="en-US" i="1" dirty="0">
                <a:latin typeface="Times New Roman"/>
                <a:cs typeface="Times New Roman"/>
              </a:endParaRPr>
            </a:p>
          </p:txBody>
        </p:sp>
      </p:grpSp>
      <p:sp>
        <p:nvSpPr>
          <p:cNvPr id="57" name="Left Brace 56"/>
          <p:cNvSpPr/>
          <p:nvPr/>
        </p:nvSpPr>
        <p:spPr>
          <a:xfrm>
            <a:off x="3671944" y="-1323528"/>
            <a:ext cx="396000" cy="5544616"/>
          </a:xfrm>
          <a:prstGeom prst="leftBrace">
            <a:avLst/>
          </a:prstGeom>
          <a:ln w="19050" cmpd="sng">
            <a:solidFill>
              <a:schemeClr val="tx1"/>
            </a:solidFill>
            <a:prstDash val="sysDot"/>
            <a:headEnd type="none" w="lg" len="lg"/>
            <a:tailEnd type="none" w="lg" len="lg"/>
          </a:ln>
          <a:effectLst/>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title"/>
          </p:nvPr>
        </p:nvSpPr>
        <p:spPr>
          <a:xfrm>
            <a:off x="395536" y="53752"/>
            <a:ext cx="8229600" cy="1143000"/>
          </a:xfrm>
        </p:spPr>
        <p:txBody>
          <a:bodyPr/>
          <a:lstStyle/>
          <a:p>
            <a:r>
              <a:rPr lang="en-US" dirty="0" smtClean="0"/>
              <a:t>Media-based: Signaling Scheme</a:t>
            </a:r>
            <a:endParaRPr lang="en-US" dirty="0"/>
          </a:p>
        </p:txBody>
      </p:sp>
      <p:sp>
        <p:nvSpPr>
          <p:cNvPr id="4" name="Slide Number Placeholder 3"/>
          <p:cNvSpPr>
            <a:spLocks noGrp="1"/>
          </p:cNvSpPr>
          <p:nvPr>
            <p:ph type="sldNum" sz="quarter" idx="12"/>
          </p:nvPr>
        </p:nvSpPr>
        <p:spPr>
          <a:xfrm>
            <a:off x="8532440" y="6465950"/>
            <a:ext cx="496953" cy="347426"/>
          </a:xfrm>
        </p:spPr>
        <p:txBody>
          <a:bodyPr/>
          <a:lstStyle/>
          <a:p>
            <a:fld id="{995B6B0D-9A43-4647-9594-9D9105F8855F}" type="slidenum">
              <a:rPr lang="en-US" sz="1800" smtClean="0">
                <a:solidFill>
                  <a:prstClr val="black"/>
                </a:solidFill>
                <a:uFill>
                  <a:solidFill>
                    <a:prstClr val="black"/>
                  </a:solidFill>
                </a:uFill>
              </a:rPr>
              <a:pPr/>
              <a:t>5</a:t>
            </a:fld>
            <a:endParaRPr lang="en-US" sz="1800" dirty="0">
              <a:solidFill>
                <a:prstClr val="black"/>
              </a:solidFill>
              <a:uFill>
                <a:solidFill>
                  <a:prstClr val="black"/>
                </a:solidFill>
              </a:uFill>
            </a:endParaRPr>
          </a:p>
        </p:txBody>
      </p:sp>
      <p:sp>
        <p:nvSpPr>
          <p:cNvPr id="15" name="TextBox 14"/>
          <p:cNvSpPr txBox="1"/>
          <p:nvPr/>
        </p:nvSpPr>
        <p:spPr>
          <a:xfrm>
            <a:off x="5796136" y="4552053"/>
            <a:ext cx="3203848" cy="1015663"/>
          </a:xfrm>
          <a:prstGeom prst="rect">
            <a:avLst/>
          </a:prstGeom>
          <a:noFill/>
        </p:spPr>
        <p:txBody>
          <a:bodyPr wrap="square" rtlCol="0">
            <a:spAutoFit/>
          </a:bodyPr>
          <a:lstStyle/>
          <a:p>
            <a:r>
              <a:rPr lang="en-US" sz="2000" dirty="0" smtClean="0">
                <a:solidFill>
                  <a:srgbClr val="000000"/>
                </a:solidFill>
              </a:rPr>
              <a:t>Total signal energy:</a:t>
            </a:r>
            <a:r>
              <a:rPr lang="en-US" sz="2000" dirty="0" smtClean="0">
                <a:solidFill>
                  <a:srgbClr val="FF0000"/>
                </a:solidFill>
              </a:rPr>
              <a:t> LE  </a:t>
            </a:r>
          </a:p>
          <a:p>
            <a:r>
              <a:rPr lang="en-US" sz="2000" dirty="0" smtClean="0">
                <a:solidFill>
                  <a:srgbClr val="000000"/>
                </a:solidFill>
              </a:rPr>
              <a:t>Basis:</a:t>
            </a:r>
            <a:r>
              <a:rPr lang="en-US" sz="2000" dirty="0" smtClean="0">
                <a:solidFill>
                  <a:srgbClr val="FF0000"/>
                </a:solidFill>
              </a:rPr>
              <a:t> </a:t>
            </a:r>
            <a:r>
              <a:rPr lang="en-US" sz="2000" dirty="0">
                <a:solidFill>
                  <a:srgbClr val="FF0000"/>
                </a:solidFill>
              </a:rPr>
              <a:t>O</a:t>
            </a:r>
            <a:r>
              <a:rPr lang="en-US" sz="2000" dirty="0" smtClean="0">
                <a:solidFill>
                  <a:srgbClr val="FF0000"/>
                </a:solidFill>
              </a:rPr>
              <a:t>rthogonal</a:t>
            </a:r>
          </a:p>
          <a:p>
            <a:r>
              <a:rPr lang="en-US" sz="2000" dirty="0" smtClean="0">
                <a:solidFill>
                  <a:srgbClr val="000000"/>
                </a:solidFill>
              </a:rPr>
              <a:t>Complex Dimensions: </a:t>
            </a:r>
            <a:r>
              <a:rPr lang="en-US" sz="2000" dirty="0" smtClean="0">
                <a:solidFill>
                  <a:srgbClr val="FF0000"/>
                </a:solidFill>
              </a:rPr>
              <a:t>L</a:t>
            </a:r>
            <a:endParaRPr lang="en-US" sz="2000" dirty="0">
              <a:solidFill>
                <a:srgbClr val="FF0000"/>
              </a:solidFill>
            </a:endParaRPr>
          </a:p>
        </p:txBody>
      </p:sp>
      <p:sp>
        <p:nvSpPr>
          <p:cNvPr id="61" name="TextBox 60"/>
          <p:cNvSpPr txBox="1"/>
          <p:nvPr/>
        </p:nvSpPr>
        <p:spPr>
          <a:xfrm>
            <a:off x="5702600" y="1463260"/>
            <a:ext cx="387421" cy="369332"/>
          </a:xfrm>
          <a:prstGeom prst="rect">
            <a:avLst/>
          </a:prstGeom>
          <a:noFill/>
        </p:spPr>
        <p:txBody>
          <a:bodyPr wrap="none" rtlCol="0">
            <a:spAutoFit/>
          </a:bodyPr>
          <a:lstStyle/>
          <a:p>
            <a:r>
              <a:rPr lang="en-US" i="1" dirty="0" smtClean="0">
                <a:latin typeface="Times New Roman"/>
                <a:cs typeface="Times New Roman"/>
              </a:rPr>
              <a:t>T</a:t>
            </a:r>
            <a:endParaRPr lang="en-US" i="1" dirty="0">
              <a:latin typeface="Times New Roman"/>
              <a:cs typeface="Times New Roman"/>
            </a:endParaRPr>
          </a:p>
        </p:txBody>
      </p:sp>
      <p:sp>
        <p:nvSpPr>
          <p:cNvPr id="65" name="Line 7"/>
          <p:cNvSpPr>
            <a:spLocks noChangeShapeType="1"/>
          </p:cNvSpPr>
          <p:nvPr/>
        </p:nvSpPr>
        <p:spPr bwMode="auto">
          <a:xfrm>
            <a:off x="922980" y="2490326"/>
            <a:ext cx="244800" cy="0"/>
          </a:xfrm>
          <a:prstGeom prst="line">
            <a:avLst/>
          </a:prstGeom>
          <a:solidFill>
            <a:srgbClr val="3B4DAD"/>
          </a:solidFill>
          <a:ln w="76200" cmpd="sng">
            <a:solidFill>
              <a:srgbClr val="FF0000"/>
            </a:solidFill>
            <a:prstDash val="solid"/>
            <a:round/>
            <a:headEnd/>
            <a:tailEnd type="none" w="med" len="med"/>
          </a:ln>
          <a:effectLst/>
        </p:spPr>
        <p:txBody>
          <a:bodyPr wrap="none" anchor="ctr"/>
          <a:lstStyle/>
          <a:p>
            <a:endParaRPr lang="en-US"/>
          </a:p>
        </p:txBody>
      </p:sp>
      <p:sp>
        <p:nvSpPr>
          <p:cNvPr id="66" name="Line 7"/>
          <p:cNvSpPr>
            <a:spLocks noChangeShapeType="1"/>
          </p:cNvSpPr>
          <p:nvPr/>
        </p:nvSpPr>
        <p:spPr bwMode="auto">
          <a:xfrm>
            <a:off x="6588224" y="2471372"/>
            <a:ext cx="244800" cy="0"/>
          </a:xfrm>
          <a:prstGeom prst="line">
            <a:avLst/>
          </a:prstGeom>
          <a:solidFill>
            <a:srgbClr val="3B4DAD"/>
          </a:solidFill>
          <a:ln w="76200" cmpd="sng">
            <a:solidFill>
              <a:srgbClr val="FF0000"/>
            </a:solidFill>
            <a:prstDash val="solid"/>
            <a:round/>
            <a:headEnd/>
            <a:tailEnd type="none" w="med" len="med"/>
          </a:ln>
          <a:effectLst/>
        </p:spPr>
        <p:txBody>
          <a:bodyPr wrap="none" anchor="ctr"/>
          <a:lstStyle/>
          <a:p>
            <a:endParaRPr lang="en-US"/>
          </a:p>
        </p:txBody>
      </p:sp>
      <p:sp>
        <p:nvSpPr>
          <p:cNvPr id="67" name="Line 7"/>
          <p:cNvSpPr>
            <a:spLocks noChangeShapeType="1"/>
          </p:cNvSpPr>
          <p:nvPr/>
        </p:nvSpPr>
        <p:spPr bwMode="auto">
          <a:xfrm flipH="1" flipV="1">
            <a:off x="1043608" y="2615388"/>
            <a:ext cx="792088" cy="576064"/>
          </a:xfrm>
          <a:prstGeom prst="line">
            <a:avLst/>
          </a:prstGeom>
          <a:solidFill>
            <a:srgbClr val="3B4DAD"/>
          </a:solidFill>
          <a:ln w="19050" cmpd="sng">
            <a:solidFill>
              <a:srgbClr val="FF0000"/>
            </a:solidFill>
            <a:prstDash val="sysDot"/>
            <a:round/>
            <a:headEnd/>
            <a:tailEnd type="arrow" w="sm" len="lg"/>
          </a:ln>
          <a:effectLst/>
        </p:spPr>
        <p:txBody>
          <a:bodyPr wrap="none" anchor="ctr"/>
          <a:lstStyle/>
          <a:p>
            <a:endParaRPr lang="en-US"/>
          </a:p>
        </p:txBody>
      </p:sp>
      <p:sp>
        <p:nvSpPr>
          <p:cNvPr id="68" name="Line 7"/>
          <p:cNvSpPr>
            <a:spLocks noChangeShapeType="1"/>
          </p:cNvSpPr>
          <p:nvPr/>
        </p:nvSpPr>
        <p:spPr bwMode="auto">
          <a:xfrm flipV="1">
            <a:off x="5148064" y="2543380"/>
            <a:ext cx="1512168" cy="720080"/>
          </a:xfrm>
          <a:prstGeom prst="line">
            <a:avLst/>
          </a:prstGeom>
          <a:solidFill>
            <a:srgbClr val="3B4DAD"/>
          </a:solidFill>
          <a:ln w="19050" cmpd="sng">
            <a:solidFill>
              <a:srgbClr val="FF0000"/>
            </a:solidFill>
            <a:prstDash val="sysDot"/>
            <a:round/>
            <a:headEnd/>
            <a:tailEnd type="arrow" w="sm" len="lg"/>
          </a:ln>
          <a:effectLst/>
        </p:spPr>
        <p:txBody>
          <a:bodyPr wrap="none" anchor="ctr"/>
          <a:lstStyle/>
          <a:p>
            <a:endParaRPr lang="en-US"/>
          </a:p>
        </p:txBody>
      </p:sp>
      <p:sp>
        <p:nvSpPr>
          <p:cNvPr id="70" name="TextBox 69"/>
          <p:cNvSpPr txBox="1"/>
          <p:nvPr/>
        </p:nvSpPr>
        <p:spPr>
          <a:xfrm flipH="1">
            <a:off x="4860032" y="5855748"/>
            <a:ext cx="3384376" cy="646331"/>
          </a:xfrm>
          <a:prstGeom prst="rect">
            <a:avLst/>
          </a:prstGeom>
          <a:solidFill>
            <a:schemeClr val="bg1"/>
          </a:solidFill>
        </p:spPr>
        <p:txBody>
          <a:bodyPr wrap="square" rtlCol="0">
            <a:spAutoFit/>
          </a:bodyPr>
          <a:lstStyle/>
          <a:p>
            <a:r>
              <a:rPr lang="en-US" b="1" dirty="0">
                <a:solidFill>
                  <a:srgbClr val="FF0000"/>
                </a:solidFill>
              </a:rPr>
              <a:t>Raleigh channel of impulse response of </a:t>
            </a:r>
            <a:r>
              <a:rPr lang="en-US" b="1" dirty="0" smtClean="0">
                <a:solidFill>
                  <a:srgbClr val="FF0000"/>
                </a:solidFill>
              </a:rPr>
              <a:t>length L</a:t>
            </a:r>
            <a:r>
              <a:rPr lang="en-US" b="1" i="1" dirty="0" smtClean="0">
                <a:solidFill>
                  <a:srgbClr val="FF0000"/>
                </a:solidFill>
                <a:latin typeface="Times New Roman"/>
                <a:cs typeface="Times New Roman"/>
              </a:rPr>
              <a:t>.</a:t>
            </a:r>
            <a:endParaRPr lang="en-US" b="1" dirty="0">
              <a:solidFill>
                <a:srgbClr val="FF0000"/>
              </a:solidFill>
            </a:endParaRPr>
          </a:p>
        </p:txBody>
      </p:sp>
      <p:grpSp>
        <p:nvGrpSpPr>
          <p:cNvPr id="5" name="Group 4"/>
          <p:cNvGrpSpPr/>
          <p:nvPr/>
        </p:nvGrpSpPr>
        <p:grpSpPr>
          <a:xfrm>
            <a:off x="-180528" y="3191452"/>
            <a:ext cx="6120680" cy="2973852"/>
            <a:chOff x="-180528" y="3191452"/>
            <a:chExt cx="6120680" cy="2973852"/>
          </a:xfrm>
        </p:grpSpPr>
        <p:sp>
          <p:nvSpPr>
            <p:cNvPr id="7" name="TextBox 6"/>
            <p:cNvSpPr txBox="1"/>
            <p:nvPr/>
          </p:nvSpPr>
          <p:spPr>
            <a:xfrm>
              <a:off x="2022787" y="5123424"/>
              <a:ext cx="338629" cy="369332"/>
            </a:xfrm>
            <a:prstGeom prst="rect">
              <a:avLst/>
            </a:prstGeom>
            <a:solidFill>
              <a:schemeClr val="bg1"/>
            </a:solidFill>
          </p:spPr>
          <p:txBody>
            <a:bodyPr wrap="none" rtlCol="0">
              <a:spAutoFit/>
            </a:bodyPr>
            <a:lstStyle/>
            <a:p>
              <a:r>
                <a:rPr lang="en-US" dirty="0" smtClean="0"/>
                <a:t>E</a:t>
              </a:r>
              <a:endParaRPr lang="en-US" dirty="0"/>
            </a:p>
          </p:txBody>
        </p:sp>
        <p:sp>
          <p:nvSpPr>
            <p:cNvPr id="13" name="TextBox 12"/>
            <p:cNvSpPr txBox="1"/>
            <p:nvPr/>
          </p:nvSpPr>
          <p:spPr>
            <a:xfrm>
              <a:off x="-180528" y="4517478"/>
              <a:ext cx="2658739" cy="1200329"/>
            </a:xfrm>
            <a:prstGeom prst="rect">
              <a:avLst/>
            </a:prstGeom>
            <a:noFill/>
          </p:spPr>
          <p:txBody>
            <a:bodyPr wrap="square" rtlCol="0">
              <a:spAutoFit/>
            </a:bodyPr>
            <a:lstStyle/>
            <a:p>
              <a:pPr algn="ctr"/>
              <a:r>
                <a:rPr lang="en-US" dirty="0" smtClean="0"/>
                <a:t>Media-based</a:t>
              </a:r>
            </a:p>
            <a:p>
              <a:pPr algn="ctr"/>
              <a:r>
                <a:rPr lang="en-US" b="1" dirty="0" smtClean="0">
                  <a:solidFill>
                    <a:srgbClr val="FF0000"/>
                  </a:solidFill>
                </a:rPr>
                <a:t>one complex</a:t>
              </a:r>
            </a:p>
            <a:p>
              <a:pPr algn="ctr"/>
              <a:r>
                <a:rPr lang="en-US" b="1" dirty="0" smtClean="0">
                  <a:solidFill>
                    <a:srgbClr val="FF0000"/>
                  </a:solidFill>
                </a:rPr>
                <a:t>dimension</a:t>
              </a:r>
            </a:p>
            <a:p>
              <a:pPr algn="ctr"/>
              <a:endParaRPr lang="en-US" dirty="0"/>
            </a:p>
          </p:txBody>
        </p:sp>
        <p:sp>
          <p:nvSpPr>
            <p:cNvPr id="22" name="Oval 5"/>
            <p:cNvSpPr>
              <a:spLocks noChangeArrowheads="1"/>
            </p:cNvSpPr>
            <p:nvPr/>
          </p:nvSpPr>
          <p:spPr bwMode="auto">
            <a:xfrm>
              <a:off x="4839184" y="5170024"/>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grpSp>
          <p:nvGrpSpPr>
            <p:cNvPr id="3" name="Group 2"/>
            <p:cNvGrpSpPr/>
            <p:nvPr/>
          </p:nvGrpSpPr>
          <p:grpSpPr>
            <a:xfrm>
              <a:off x="1619672" y="4077072"/>
              <a:ext cx="3960440" cy="2088232"/>
              <a:chOff x="1619672" y="4077072"/>
              <a:chExt cx="3960440" cy="2088232"/>
            </a:xfrm>
          </p:grpSpPr>
          <p:sp>
            <p:nvSpPr>
              <p:cNvPr id="9" name="Line 7"/>
              <p:cNvSpPr>
                <a:spLocks noChangeShapeType="1"/>
              </p:cNvSpPr>
              <p:nvPr/>
            </p:nvSpPr>
            <p:spPr bwMode="auto">
              <a:xfrm>
                <a:off x="2366351" y="5309566"/>
                <a:ext cx="59254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1" name="TextBox 10"/>
              <p:cNvSpPr txBox="1"/>
              <p:nvPr/>
            </p:nvSpPr>
            <p:spPr>
              <a:xfrm flipH="1">
                <a:off x="1619672" y="4077072"/>
                <a:ext cx="1511872" cy="369332"/>
              </a:xfrm>
              <a:prstGeom prst="rect">
                <a:avLst/>
              </a:prstGeom>
              <a:solidFill>
                <a:schemeClr val="bg1"/>
              </a:solidFill>
            </p:spPr>
            <p:txBody>
              <a:bodyPr wrap="square" rtlCol="0">
                <a:spAutoFit/>
              </a:bodyPr>
              <a:lstStyle/>
              <a:p>
                <a:r>
                  <a:rPr lang="en-US" b="1" dirty="0" smtClean="0">
                    <a:solidFill>
                      <a:srgbClr val="0000FF"/>
                    </a:solidFill>
                  </a:rPr>
                  <a:t>Coded Data</a:t>
                </a:r>
                <a:endParaRPr lang="en-US" b="1" dirty="0">
                  <a:solidFill>
                    <a:srgbClr val="0000FF"/>
                  </a:solidFill>
                </a:endParaRPr>
              </a:p>
            </p:txBody>
          </p:sp>
          <p:sp>
            <p:nvSpPr>
              <p:cNvPr id="23" name="Line 6"/>
              <p:cNvSpPr>
                <a:spLocks noChangeShapeType="1"/>
              </p:cNvSpPr>
              <p:nvPr/>
            </p:nvSpPr>
            <p:spPr bwMode="auto">
              <a:xfrm>
                <a:off x="4435727" y="5308712"/>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4" name="Line 7"/>
              <p:cNvSpPr>
                <a:spLocks noChangeShapeType="1"/>
              </p:cNvSpPr>
              <p:nvPr/>
            </p:nvSpPr>
            <p:spPr bwMode="auto">
              <a:xfrm>
                <a:off x="5092431" y="5308712"/>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5" name="Line 8"/>
              <p:cNvSpPr>
                <a:spLocks noChangeShapeType="1"/>
              </p:cNvSpPr>
              <p:nvPr/>
            </p:nvSpPr>
            <p:spPr bwMode="auto">
              <a:xfrm flipH="1">
                <a:off x="4970510" y="4549768"/>
                <a:ext cx="0" cy="62766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32" name="Cloud 31"/>
              <p:cNvSpPr/>
              <p:nvPr/>
            </p:nvSpPr>
            <p:spPr>
              <a:xfrm>
                <a:off x="3347864" y="4437112"/>
                <a:ext cx="1123195" cy="1728192"/>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loud 7"/>
              <p:cNvSpPr/>
              <p:nvPr/>
            </p:nvSpPr>
            <p:spPr>
              <a:xfrm>
                <a:off x="2958891" y="4817754"/>
                <a:ext cx="686002" cy="947386"/>
              </a:xfrm>
              <a:prstGeom prst="cloud">
                <a:avLst/>
              </a:prstGeom>
              <a:solidFill>
                <a:schemeClr val="bg1"/>
              </a:solidFill>
              <a:ln w="31750" cmpd="sng">
                <a:solidFill>
                  <a:srgbClr val="FF0000"/>
                </a:solidFill>
                <a:prstDash val="sysDash"/>
              </a:ln>
              <a:effectLst>
                <a:outerShdw blurRad="40005" dist="22987" dir="5400000" algn="tl" rotWithShape="0">
                  <a:schemeClr val="tx2">
                    <a:alpha val="35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Line 7"/>
              <p:cNvSpPr>
                <a:spLocks noChangeShapeType="1"/>
              </p:cNvSpPr>
              <p:nvPr/>
            </p:nvSpPr>
            <p:spPr bwMode="auto">
              <a:xfrm>
                <a:off x="2411759" y="4487596"/>
                <a:ext cx="864097" cy="720080"/>
              </a:xfrm>
              <a:prstGeom prst="line">
                <a:avLst/>
              </a:prstGeom>
              <a:solidFill>
                <a:srgbClr val="3B4DAD"/>
              </a:solidFill>
              <a:ln w="57150" cmpd="sng">
                <a:solidFill>
                  <a:srgbClr val="0000FF"/>
                </a:solidFill>
                <a:round/>
                <a:headEnd/>
                <a:tailEnd type="arrow" w="sm" len="sm"/>
              </a:ln>
              <a:effectLst/>
            </p:spPr>
            <p:txBody>
              <a:bodyPr wrap="none" anchor="ctr"/>
              <a:lstStyle/>
              <a:p>
                <a:endParaRPr lang="en-US"/>
              </a:p>
            </p:txBody>
          </p:sp>
        </p:grpSp>
        <p:sp>
          <p:nvSpPr>
            <p:cNvPr id="64" name="TextBox 63"/>
            <p:cNvSpPr txBox="1"/>
            <p:nvPr/>
          </p:nvSpPr>
          <p:spPr>
            <a:xfrm flipH="1">
              <a:off x="1187624" y="3191452"/>
              <a:ext cx="4752528" cy="646331"/>
            </a:xfrm>
            <a:prstGeom prst="rect">
              <a:avLst/>
            </a:prstGeom>
            <a:solidFill>
              <a:schemeClr val="bg1"/>
            </a:solidFill>
          </p:spPr>
          <p:txBody>
            <a:bodyPr wrap="square" rtlCol="0">
              <a:spAutoFit/>
            </a:bodyPr>
            <a:lstStyle/>
            <a:p>
              <a:r>
                <a:rPr lang="en-US" b="1" dirty="0" smtClean="0">
                  <a:solidFill>
                    <a:srgbClr val="FF0000"/>
                  </a:solidFill>
                </a:rPr>
                <a:t>At these times, </a:t>
              </a:r>
              <a:r>
                <a:rPr lang="en-US" b="1" dirty="0">
                  <a:solidFill>
                    <a:srgbClr val="FF0000"/>
                  </a:solidFill>
                </a:rPr>
                <a:t>c</a:t>
              </a:r>
              <a:r>
                <a:rPr lang="en-US" b="1" dirty="0" smtClean="0">
                  <a:solidFill>
                    <a:srgbClr val="FF0000"/>
                  </a:solidFill>
                </a:rPr>
                <a:t>oded (FEC) bits are used to select one of possible channel states.  </a:t>
              </a:r>
              <a:endParaRPr lang="en-US" b="1" dirty="0">
                <a:solidFill>
                  <a:srgbClr val="FF0000"/>
                </a:solidFill>
              </a:endParaRPr>
            </a:p>
          </p:txBody>
        </p:sp>
        <p:sp>
          <p:nvSpPr>
            <p:cNvPr id="71" name="Line 7"/>
            <p:cNvSpPr>
              <a:spLocks noChangeShapeType="1"/>
            </p:cNvSpPr>
            <p:nvPr/>
          </p:nvSpPr>
          <p:spPr bwMode="auto">
            <a:xfrm flipH="1" flipV="1">
              <a:off x="3995936" y="5495708"/>
              <a:ext cx="792088" cy="576064"/>
            </a:xfrm>
            <a:prstGeom prst="line">
              <a:avLst/>
            </a:prstGeom>
            <a:solidFill>
              <a:srgbClr val="3B4DAD"/>
            </a:solidFill>
            <a:ln w="19050" cmpd="sng">
              <a:solidFill>
                <a:srgbClr val="FF0000"/>
              </a:solidFill>
              <a:prstDash val="sysDot"/>
              <a:round/>
              <a:headEnd/>
              <a:tailEnd type="arrow" w="sm" len="lg"/>
            </a:ln>
            <a:effectLst/>
          </p:spPr>
          <p:txBody>
            <a:bodyPr wrap="none" anchor="ctr"/>
            <a:lstStyle/>
            <a:p>
              <a:endParaRPr lang="en-US"/>
            </a:p>
          </p:txBody>
        </p:sp>
      </p:grpSp>
    </p:spTree>
    <p:extLst>
      <p:ext uri="{BB962C8B-B14F-4D97-AF65-F5344CB8AC3E}">
        <p14:creationId xmlns:p14="http://schemas.microsoft.com/office/powerpoint/2010/main" val="1009309098"/>
      </p:ext>
    </p:extLst>
  </p:cSld>
  <p:clrMapOvr>
    <a:masterClrMapping/>
  </p:clrMapOvr>
  <mc:AlternateContent xmlns:mc="http://schemas.openxmlformats.org/markup-compatibility/2006" xmlns:p14="http://schemas.microsoft.com/office/powerpoint/2010/main">
    <mc:Choice Requires="p14">
      <p:transition spd="slow" p14:dur="2000" advTm="38602"/>
    </mc:Choice>
    <mc:Fallback xmlns="">
      <p:transition xmlns:p14="http://schemas.microsoft.com/office/powerpoint/2010/main" spd="slow" advTm="38602"/>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752"/>
            <a:ext cx="8229600" cy="1143000"/>
          </a:xfrm>
        </p:spPr>
        <p:txBody>
          <a:bodyPr/>
          <a:lstStyle/>
          <a:p>
            <a:r>
              <a:rPr lang="en-US" dirty="0" smtClean="0"/>
              <a:t>Media-based: Rate</a:t>
            </a:r>
            <a:endParaRPr lang="en-US" dirty="0"/>
          </a:p>
        </p:txBody>
      </p:sp>
      <p:sp>
        <p:nvSpPr>
          <p:cNvPr id="59" name="Slide Number Placeholder 3"/>
          <p:cNvSpPr txBox="1">
            <a:spLocks/>
          </p:cNvSpPr>
          <p:nvPr/>
        </p:nvSpPr>
        <p:spPr>
          <a:xfrm>
            <a:off x="8611551" y="6465950"/>
            <a:ext cx="496953" cy="347426"/>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400" b="0" i="0" u="heavy" kern="1200" baseline="0">
                <a:solidFill>
                  <a:schemeClr val="tx1"/>
                </a:solidFill>
                <a:uFill>
                  <a:solidFill>
                    <a:schemeClr val="tx1"/>
                  </a:solidFill>
                </a:u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995B6B0D-9A43-4647-9594-9D9105F8855F}" type="slidenum">
              <a:rPr lang="en-US" sz="1800" smtClean="0">
                <a:solidFill>
                  <a:prstClr val="black"/>
                </a:solidFill>
                <a:uFill>
                  <a:solidFill>
                    <a:prstClr val="black"/>
                  </a:solidFill>
                </a:uFill>
              </a:rPr>
              <a:pPr/>
              <a:t>6</a:t>
            </a:fld>
            <a:endParaRPr lang="en-US" sz="1800" dirty="0">
              <a:solidFill>
                <a:prstClr val="black"/>
              </a:solidFill>
              <a:uFill>
                <a:solidFill>
                  <a:prstClr val="black"/>
                </a:solidFill>
              </a:uFill>
            </a:endParaRPr>
          </a:p>
        </p:txBody>
      </p:sp>
      <p:sp>
        <p:nvSpPr>
          <p:cNvPr id="72" name="TextBox 71"/>
          <p:cNvSpPr txBox="1"/>
          <p:nvPr/>
        </p:nvSpPr>
        <p:spPr>
          <a:xfrm>
            <a:off x="144016" y="2453987"/>
            <a:ext cx="1979712" cy="830997"/>
          </a:xfrm>
          <a:prstGeom prst="rect">
            <a:avLst/>
          </a:prstGeom>
          <a:solidFill>
            <a:schemeClr val="bg1"/>
          </a:solidFill>
        </p:spPr>
        <p:txBody>
          <a:bodyPr wrap="square" rtlCol="0">
            <a:spAutoFit/>
          </a:bodyPr>
          <a:lstStyle/>
          <a:p>
            <a:pPr algn="ctr"/>
            <a:r>
              <a:rPr lang="en-US" sz="2400" i="1" dirty="0" smtClean="0">
                <a:latin typeface="Times New Roman"/>
                <a:cs typeface="Times New Roman"/>
              </a:rPr>
              <a:t>Carrier</a:t>
            </a:r>
          </a:p>
          <a:p>
            <a:pPr algn="ctr"/>
            <a:r>
              <a:rPr lang="en-US" sz="2400" i="1" dirty="0" smtClean="0">
                <a:latin typeface="Times New Roman"/>
                <a:cs typeface="Times New Roman"/>
              </a:rPr>
              <a:t>(unit energy)</a:t>
            </a:r>
            <a:endParaRPr lang="en-US" sz="2400" i="1" dirty="0">
              <a:latin typeface="Times New Roman"/>
              <a:cs typeface="Times New Roman"/>
            </a:endParaRPr>
          </a:p>
        </p:txBody>
      </p:sp>
      <p:sp>
        <p:nvSpPr>
          <p:cNvPr id="73" name="TextBox 72"/>
          <p:cNvSpPr txBox="1"/>
          <p:nvPr/>
        </p:nvSpPr>
        <p:spPr>
          <a:xfrm>
            <a:off x="5292080" y="2896294"/>
            <a:ext cx="3456384" cy="820738"/>
          </a:xfrm>
          <a:prstGeom prst="rect">
            <a:avLst/>
          </a:prstGeom>
          <a:noFill/>
        </p:spPr>
        <p:txBody>
          <a:bodyPr wrap="square" rtlCol="0">
            <a:spAutoFit/>
          </a:bodyPr>
          <a:lstStyle/>
          <a:p>
            <a:pPr algn="ctr">
              <a:lnSpc>
                <a:spcPct val="120000"/>
              </a:lnSpc>
            </a:pPr>
            <a:r>
              <a:rPr lang="en-US" sz="2000" b="1" dirty="0" smtClean="0"/>
              <a:t>Vectors of Dimension </a:t>
            </a:r>
            <a:r>
              <a:rPr lang="en-US" sz="2000" b="1" i="1" dirty="0" smtClean="0">
                <a:solidFill>
                  <a:srgbClr val="FF0000"/>
                </a:solidFill>
                <a:latin typeface="Times New Roman"/>
                <a:cs typeface="Times New Roman"/>
              </a:rPr>
              <a:t>K</a:t>
            </a:r>
          </a:p>
          <a:p>
            <a:pPr algn="ctr">
              <a:lnSpc>
                <a:spcPct val="120000"/>
              </a:lnSpc>
            </a:pPr>
            <a:r>
              <a:rPr lang="en-US" sz="2000" b="1" i="1" dirty="0" smtClean="0">
                <a:solidFill>
                  <a:srgbClr val="FF0000"/>
                </a:solidFill>
                <a:latin typeface="Times New Roman"/>
                <a:cs typeface="Times New Roman"/>
              </a:rPr>
              <a:t>K</a:t>
            </a:r>
            <a:r>
              <a:rPr lang="en-US" sz="2000" b="1" dirty="0" smtClean="0">
                <a:solidFill>
                  <a:srgbClr val="FF0000"/>
                </a:solidFill>
              </a:rPr>
              <a:t> = </a:t>
            </a:r>
            <a:r>
              <a:rPr lang="en-US" sz="2000" b="1" dirty="0" smtClean="0"/>
              <a:t># of </a:t>
            </a:r>
            <a:r>
              <a:rPr lang="en-US" sz="2000" b="1" dirty="0" smtClean="0">
                <a:solidFill>
                  <a:srgbClr val="000000"/>
                </a:solidFill>
              </a:rPr>
              <a:t>Receive Antennas</a:t>
            </a:r>
            <a:endParaRPr lang="en-US" sz="2000" b="1" dirty="0">
              <a:solidFill>
                <a:srgbClr val="000000"/>
              </a:solidFill>
            </a:endParaRPr>
          </a:p>
        </p:txBody>
      </p:sp>
      <p:sp>
        <p:nvSpPr>
          <p:cNvPr id="74" name="Oval 5"/>
          <p:cNvSpPr>
            <a:spLocks noChangeArrowheads="1"/>
          </p:cNvSpPr>
          <p:nvPr/>
        </p:nvSpPr>
        <p:spPr bwMode="auto">
          <a:xfrm>
            <a:off x="4479144" y="3297816"/>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82" name="Line 6"/>
          <p:cNvSpPr>
            <a:spLocks noChangeShapeType="1"/>
          </p:cNvSpPr>
          <p:nvPr/>
        </p:nvSpPr>
        <p:spPr bwMode="auto">
          <a:xfrm>
            <a:off x="4075687" y="3436504"/>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83" name="Line 7"/>
          <p:cNvSpPr>
            <a:spLocks noChangeShapeType="1"/>
          </p:cNvSpPr>
          <p:nvPr/>
        </p:nvSpPr>
        <p:spPr bwMode="auto">
          <a:xfrm>
            <a:off x="4732391" y="3436504"/>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84" name="Line 8"/>
          <p:cNvSpPr>
            <a:spLocks noChangeShapeType="1"/>
          </p:cNvSpPr>
          <p:nvPr/>
        </p:nvSpPr>
        <p:spPr bwMode="auto">
          <a:xfrm flipH="1">
            <a:off x="4610470" y="2677560"/>
            <a:ext cx="0" cy="62766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85" name="Cloud 84"/>
          <p:cNvSpPr/>
          <p:nvPr/>
        </p:nvSpPr>
        <p:spPr>
          <a:xfrm>
            <a:off x="2987824" y="1340768"/>
            <a:ext cx="2635363" cy="2520280"/>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63507241"/>
              </p:ext>
            </p:extLst>
          </p:nvPr>
        </p:nvGraphicFramePr>
        <p:xfrm>
          <a:off x="3549650" y="1773238"/>
          <a:ext cx="1503363" cy="1000125"/>
        </p:xfrm>
        <a:graphic>
          <a:graphicData uri="http://schemas.openxmlformats.org/presentationml/2006/ole">
            <mc:AlternateContent xmlns:mc="http://schemas.openxmlformats.org/markup-compatibility/2006">
              <mc:Choice xmlns:v="urn:schemas-microsoft-com:vml" Requires="v">
                <p:oleObj spid="_x0000_s204267" name="Equation" r:id="rId3" imgW="685800" imgH="457200" progId="Equation.3">
                  <p:embed/>
                </p:oleObj>
              </mc:Choice>
              <mc:Fallback>
                <p:oleObj name="Equation" r:id="rId3" imgW="685800" imgH="457200" progId="Equation.3">
                  <p:embed/>
                  <p:pic>
                    <p:nvPicPr>
                      <p:cNvPr id="0" name=""/>
                      <p:cNvPicPr/>
                      <p:nvPr/>
                    </p:nvPicPr>
                    <p:blipFill>
                      <a:blip r:embed="rId4"/>
                      <a:stretch>
                        <a:fillRect/>
                      </a:stretch>
                    </p:blipFill>
                    <p:spPr>
                      <a:xfrm>
                        <a:off x="3549650" y="1773238"/>
                        <a:ext cx="1503363" cy="1000125"/>
                      </a:xfrm>
                      <a:prstGeom prst="rect">
                        <a:avLst/>
                      </a:prstGeom>
                    </p:spPr>
                  </p:pic>
                </p:oleObj>
              </mc:Fallback>
            </mc:AlternateContent>
          </a:graphicData>
        </a:graphic>
      </p:graphicFrame>
      <p:sp>
        <p:nvSpPr>
          <p:cNvPr id="78" name="Cloud 77"/>
          <p:cNvSpPr/>
          <p:nvPr/>
        </p:nvSpPr>
        <p:spPr>
          <a:xfrm>
            <a:off x="2411760" y="1988840"/>
            <a:ext cx="974034" cy="1224136"/>
          </a:xfrm>
          <a:prstGeom prst="cloud">
            <a:avLst/>
          </a:prstGeom>
          <a:solidFill>
            <a:schemeClr val="bg1"/>
          </a:solidFill>
          <a:ln w="31750" cmpd="sng">
            <a:solidFill>
              <a:srgbClr val="FF0000"/>
            </a:solidFill>
            <a:prstDash val="sysDash"/>
          </a:ln>
          <a:effectLst>
            <a:outerShdw blurRad="40005" dist="22987" dir="5400000" algn="tl" rotWithShape="0">
              <a:schemeClr val="tx2">
                <a:alpha val="35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Line 7"/>
          <p:cNvSpPr>
            <a:spLocks noChangeShapeType="1"/>
          </p:cNvSpPr>
          <p:nvPr/>
        </p:nvSpPr>
        <p:spPr bwMode="auto">
          <a:xfrm>
            <a:off x="1907704" y="2780928"/>
            <a:ext cx="1008112"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80" name="Line 7"/>
          <p:cNvSpPr>
            <a:spLocks noChangeShapeType="1"/>
          </p:cNvSpPr>
          <p:nvPr/>
        </p:nvSpPr>
        <p:spPr bwMode="auto">
          <a:xfrm>
            <a:off x="1907704" y="1700808"/>
            <a:ext cx="1008112" cy="792088"/>
          </a:xfrm>
          <a:prstGeom prst="line">
            <a:avLst/>
          </a:prstGeom>
          <a:solidFill>
            <a:srgbClr val="3B4DAD"/>
          </a:solidFill>
          <a:ln w="57150" cmpd="sng">
            <a:solidFill>
              <a:srgbClr val="0000FF"/>
            </a:solidFill>
            <a:round/>
            <a:headEnd/>
            <a:tailEnd type="triangle" w="med" len="lg"/>
          </a:ln>
          <a:effectLst/>
        </p:spPr>
        <p:txBody>
          <a:bodyPr wrap="none" anchor="ctr"/>
          <a:lstStyle/>
          <a:p>
            <a:endParaRPr lang="en-US"/>
          </a:p>
        </p:txBody>
      </p:sp>
      <p:sp>
        <p:nvSpPr>
          <p:cNvPr id="87" name="TextBox 86"/>
          <p:cNvSpPr txBox="1"/>
          <p:nvPr/>
        </p:nvSpPr>
        <p:spPr>
          <a:xfrm>
            <a:off x="1043609" y="1412776"/>
            <a:ext cx="1296143" cy="461665"/>
          </a:xfrm>
          <a:prstGeom prst="rect">
            <a:avLst/>
          </a:prstGeom>
          <a:solidFill>
            <a:schemeClr val="bg1"/>
          </a:solidFill>
        </p:spPr>
        <p:txBody>
          <a:bodyPr wrap="square" rtlCol="0">
            <a:spAutoFit/>
          </a:bodyPr>
          <a:lstStyle/>
          <a:p>
            <a:r>
              <a:rPr lang="en-US" sz="2400" i="1" dirty="0" smtClean="0">
                <a:latin typeface="Times New Roman"/>
                <a:cs typeface="Times New Roman"/>
              </a:rPr>
              <a:t>m: Data</a:t>
            </a:r>
            <a:endParaRPr lang="en-US" sz="2400" i="1" dirty="0">
              <a:latin typeface="Times New Roman"/>
              <a:cs typeface="Times New Roman"/>
            </a:endParaRPr>
          </a:p>
        </p:txBody>
      </p:sp>
      <p:sp>
        <p:nvSpPr>
          <p:cNvPr id="90" name="Line 6"/>
          <p:cNvSpPr>
            <a:spLocks noChangeShapeType="1"/>
          </p:cNvSpPr>
          <p:nvPr/>
        </p:nvSpPr>
        <p:spPr bwMode="auto">
          <a:xfrm>
            <a:off x="5616176" y="2663764"/>
            <a:ext cx="4680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91" name="Line 7"/>
          <p:cNvSpPr>
            <a:spLocks noChangeShapeType="1"/>
          </p:cNvSpPr>
          <p:nvPr/>
        </p:nvSpPr>
        <p:spPr bwMode="auto">
          <a:xfrm flipV="1">
            <a:off x="6368771" y="2652592"/>
            <a:ext cx="471600" cy="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sp>
        <p:nvSpPr>
          <p:cNvPr id="92" name="Line 8"/>
          <p:cNvSpPr>
            <a:spLocks noChangeShapeType="1"/>
          </p:cNvSpPr>
          <p:nvPr/>
        </p:nvSpPr>
        <p:spPr bwMode="auto">
          <a:xfrm flipH="1">
            <a:off x="6215494" y="1916832"/>
            <a:ext cx="0" cy="575000"/>
          </a:xfrm>
          <a:prstGeom prst="line">
            <a:avLst/>
          </a:prstGeom>
          <a:solidFill>
            <a:srgbClr val="3B4DAD"/>
          </a:solidFill>
          <a:ln w="57150" cmpd="sng">
            <a:solidFill>
              <a:schemeClr val="tx1"/>
            </a:solidFill>
            <a:round/>
            <a:headEnd/>
            <a:tailEnd type="triangle" w="med" len="lg"/>
          </a:ln>
          <a:effectLst/>
        </p:spPr>
        <p:txBody>
          <a:bodyPr wrap="none" anchor="ctr"/>
          <a:lstStyle/>
          <a:p>
            <a:endParaRPr lang="en-US"/>
          </a:p>
        </p:txBody>
      </p:sp>
      <p:graphicFrame>
        <p:nvGraphicFramePr>
          <p:cNvPr id="93" name="Object 92"/>
          <p:cNvGraphicFramePr>
            <a:graphicFrameLocks noChangeAspect="1"/>
          </p:cNvGraphicFramePr>
          <p:nvPr>
            <p:extLst>
              <p:ext uri="{D42A27DB-BD31-4B8C-83A1-F6EECF244321}">
                <p14:modId xmlns:p14="http://schemas.microsoft.com/office/powerpoint/2010/main" val="1936811087"/>
              </p:ext>
            </p:extLst>
          </p:nvPr>
        </p:nvGraphicFramePr>
        <p:xfrm>
          <a:off x="5998120" y="2436568"/>
          <a:ext cx="446088" cy="446087"/>
        </p:xfrm>
        <a:graphic>
          <a:graphicData uri="http://schemas.openxmlformats.org/presentationml/2006/ole">
            <mc:AlternateContent xmlns:mc="http://schemas.openxmlformats.org/markup-compatibility/2006">
              <mc:Choice xmlns:v="urn:schemas-microsoft-com:vml" Requires="v">
                <p:oleObj spid="_x0000_s204268" name="Equation" r:id="rId5" imgW="165100" imgH="165100" progId="Equation.3">
                  <p:embed/>
                </p:oleObj>
              </mc:Choice>
              <mc:Fallback>
                <p:oleObj name="Equation" r:id="rId5" imgW="165100" imgH="165100" progId="Equation.3">
                  <p:embed/>
                  <p:pic>
                    <p:nvPicPr>
                      <p:cNvPr id="0" name=""/>
                      <p:cNvPicPr/>
                      <p:nvPr/>
                    </p:nvPicPr>
                    <p:blipFill>
                      <a:blip r:embed="rId6"/>
                      <a:stretch>
                        <a:fillRect/>
                      </a:stretch>
                    </p:blipFill>
                    <p:spPr>
                      <a:xfrm>
                        <a:off x="5998120" y="2436568"/>
                        <a:ext cx="446088" cy="446087"/>
                      </a:xfrm>
                      <a:prstGeom prst="rect">
                        <a:avLst/>
                      </a:prstGeom>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228754443"/>
              </p:ext>
            </p:extLst>
          </p:nvPr>
        </p:nvGraphicFramePr>
        <p:xfrm>
          <a:off x="6084168" y="1365399"/>
          <a:ext cx="342900" cy="479425"/>
        </p:xfrm>
        <a:graphic>
          <a:graphicData uri="http://schemas.openxmlformats.org/presentationml/2006/ole">
            <mc:AlternateContent xmlns:mc="http://schemas.openxmlformats.org/markup-compatibility/2006">
              <mc:Choice xmlns:v="urn:schemas-microsoft-com:vml" Requires="v">
                <p:oleObj spid="_x0000_s204269" name="Equation" r:id="rId7" imgW="127000" imgH="177800" progId="Equation.3">
                  <p:embed/>
                </p:oleObj>
              </mc:Choice>
              <mc:Fallback>
                <p:oleObj name="Equation" r:id="rId7" imgW="127000" imgH="177800" progId="Equation.3">
                  <p:embed/>
                  <p:pic>
                    <p:nvPicPr>
                      <p:cNvPr id="0" name=""/>
                      <p:cNvPicPr/>
                      <p:nvPr/>
                    </p:nvPicPr>
                    <p:blipFill>
                      <a:blip r:embed="rId8"/>
                      <a:stretch>
                        <a:fillRect/>
                      </a:stretch>
                    </p:blipFill>
                    <p:spPr>
                      <a:xfrm>
                        <a:off x="6084168" y="1365399"/>
                        <a:ext cx="342900" cy="479425"/>
                      </a:xfrm>
                      <a:prstGeom prst="rect">
                        <a:avLst/>
                      </a:prstGeom>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1801056444"/>
              </p:ext>
            </p:extLst>
          </p:nvPr>
        </p:nvGraphicFramePr>
        <p:xfrm>
          <a:off x="6882652" y="2251904"/>
          <a:ext cx="2122488" cy="650875"/>
        </p:xfrm>
        <a:graphic>
          <a:graphicData uri="http://schemas.openxmlformats.org/presentationml/2006/ole">
            <mc:AlternateContent xmlns:mc="http://schemas.openxmlformats.org/markup-compatibility/2006">
              <mc:Choice xmlns:v="urn:schemas-microsoft-com:vml" Requires="v">
                <p:oleObj spid="_x0000_s204270" name="Equation" r:id="rId9" imgW="787400" imgH="241300" progId="Equation.3">
                  <p:embed/>
                </p:oleObj>
              </mc:Choice>
              <mc:Fallback>
                <p:oleObj name="Equation" r:id="rId9" imgW="787400" imgH="241300" progId="Equation.3">
                  <p:embed/>
                  <p:pic>
                    <p:nvPicPr>
                      <p:cNvPr id="0" name=""/>
                      <p:cNvPicPr/>
                      <p:nvPr/>
                    </p:nvPicPr>
                    <p:blipFill>
                      <a:blip r:embed="rId10"/>
                      <a:stretch>
                        <a:fillRect/>
                      </a:stretch>
                    </p:blipFill>
                    <p:spPr>
                      <a:xfrm>
                        <a:off x="6882652" y="2251904"/>
                        <a:ext cx="2122488" cy="650875"/>
                      </a:xfrm>
                      <a:prstGeom prst="rect">
                        <a:avLst/>
                      </a:prstGeom>
                    </p:spPr>
                  </p:pic>
                </p:oleObj>
              </mc:Fallback>
            </mc:AlternateContent>
          </a:graphicData>
        </a:graphic>
      </p:graphicFrame>
      <p:graphicFrame>
        <p:nvGraphicFramePr>
          <p:cNvPr id="96" name="Object 95"/>
          <p:cNvGraphicFramePr>
            <a:graphicFrameLocks noChangeAspect="1"/>
          </p:cNvGraphicFramePr>
          <p:nvPr>
            <p:extLst>
              <p:ext uri="{D42A27DB-BD31-4B8C-83A1-F6EECF244321}">
                <p14:modId xmlns:p14="http://schemas.microsoft.com/office/powerpoint/2010/main" val="313253"/>
              </p:ext>
            </p:extLst>
          </p:nvPr>
        </p:nvGraphicFramePr>
        <p:xfrm>
          <a:off x="552450" y="4042966"/>
          <a:ext cx="8043863" cy="538162"/>
        </p:xfrm>
        <a:graphic>
          <a:graphicData uri="http://schemas.openxmlformats.org/presentationml/2006/ole">
            <mc:AlternateContent xmlns:mc="http://schemas.openxmlformats.org/markup-compatibility/2006">
              <mc:Choice xmlns:v="urn:schemas-microsoft-com:vml" Requires="v">
                <p:oleObj spid="_x0000_s204271" name="Equation" r:id="rId11" imgW="3606800" imgH="241300" progId="Equation.3">
                  <p:embed/>
                </p:oleObj>
              </mc:Choice>
              <mc:Fallback>
                <p:oleObj name="Equation" r:id="rId11" imgW="3606800" imgH="241300" progId="Equation.3">
                  <p:embed/>
                  <p:pic>
                    <p:nvPicPr>
                      <p:cNvPr id="0" name=""/>
                      <p:cNvPicPr/>
                      <p:nvPr/>
                    </p:nvPicPr>
                    <p:blipFill>
                      <a:blip r:embed="rId12"/>
                      <a:stretch>
                        <a:fillRect/>
                      </a:stretch>
                    </p:blipFill>
                    <p:spPr>
                      <a:xfrm>
                        <a:off x="552450" y="4042966"/>
                        <a:ext cx="8043863" cy="538162"/>
                      </a:xfrm>
                      <a:prstGeom prst="rect">
                        <a:avLst/>
                      </a:prstGeom>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2272630658"/>
              </p:ext>
            </p:extLst>
          </p:nvPr>
        </p:nvGraphicFramePr>
        <p:xfrm>
          <a:off x="351879" y="4843463"/>
          <a:ext cx="2347913" cy="536575"/>
        </p:xfrm>
        <a:graphic>
          <a:graphicData uri="http://schemas.openxmlformats.org/presentationml/2006/ole">
            <mc:AlternateContent xmlns:mc="http://schemas.openxmlformats.org/markup-compatibility/2006">
              <mc:Choice xmlns:v="urn:schemas-microsoft-com:vml" Requires="v">
                <p:oleObj spid="_x0000_s204272" name="Equation" r:id="rId13" imgW="1054100" imgH="241300" progId="Equation.3">
                  <p:embed/>
                </p:oleObj>
              </mc:Choice>
              <mc:Fallback>
                <p:oleObj name="Equation" r:id="rId13" imgW="1054100" imgH="241300" progId="Equation.3">
                  <p:embed/>
                  <p:pic>
                    <p:nvPicPr>
                      <p:cNvPr id="0" name=""/>
                      <p:cNvPicPr/>
                      <p:nvPr/>
                    </p:nvPicPr>
                    <p:blipFill>
                      <a:blip r:embed="rId14"/>
                      <a:stretch>
                        <a:fillRect/>
                      </a:stretch>
                    </p:blipFill>
                    <p:spPr>
                      <a:xfrm>
                        <a:off x="351879" y="4843463"/>
                        <a:ext cx="2347913" cy="536575"/>
                      </a:xfrm>
                      <a:prstGeom prst="rect">
                        <a:avLst/>
                      </a:prstGeom>
                    </p:spPr>
                  </p:pic>
                </p:oleObj>
              </mc:Fallback>
            </mc:AlternateContent>
          </a:graphicData>
        </a:graphic>
      </p:graphicFrame>
      <p:sp>
        <p:nvSpPr>
          <p:cNvPr id="103" name="TextBox 102"/>
          <p:cNvSpPr txBox="1"/>
          <p:nvPr/>
        </p:nvSpPr>
        <p:spPr>
          <a:xfrm>
            <a:off x="2730771" y="4891349"/>
            <a:ext cx="6017693" cy="461665"/>
          </a:xfrm>
          <a:prstGeom prst="rect">
            <a:avLst/>
          </a:prstGeom>
          <a:noFill/>
        </p:spPr>
        <p:txBody>
          <a:bodyPr wrap="none" rtlCol="0">
            <a:spAutoFit/>
          </a:bodyPr>
          <a:lstStyle/>
          <a:p>
            <a:r>
              <a:rPr lang="en-US" sz="2400" b="1" dirty="0" smtClean="0"/>
              <a:t>: </a:t>
            </a:r>
            <a:r>
              <a:rPr lang="en-US" sz="2400" i="1" dirty="0" smtClean="0">
                <a:latin typeface="Times New Roman"/>
                <a:cs typeface="Times New Roman"/>
              </a:rPr>
              <a:t>K</a:t>
            </a:r>
            <a:r>
              <a:rPr lang="en-US" sz="2400" dirty="0" smtClean="0"/>
              <a:t>-D constellation (</a:t>
            </a:r>
            <a:r>
              <a:rPr lang="en-US" sz="2400" dirty="0" err="1" smtClean="0"/>
              <a:t>iid</a:t>
            </a:r>
            <a:r>
              <a:rPr lang="en-US" sz="2400" dirty="0" smtClean="0"/>
              <a:t> Gaussian elements)  </a:t>
            </a:r>
            <a:endParaRPr lang="en-US" sz="24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231639146"/>
              </p:ext>
            </p:extLst>
          </p:nvPr>
        </p:nvGraphicFramePr>
        <p:xfrm>
          <a:off x="3314700" y="2824685"/>
          <a:ext cx="1873250" cy="525463"/>
        </p:xfrm>
        <a:graphic>
          <a:graphicData uri="http://schemas.openxmlformats.org/presentationml/2006/ole">
            <mc:AlternateContent xmlns:mc="http://schemas.openxmlformats.org/markup-compatibility/2006">
              <mc:Choice xmlns:v="urn:schemas-microsoft-com:vml" Requires="v">
                <p:oleObj spid="_x0000_s204273" name="Equation" r:id="rId15" imgW="863600" imgH="241300" progId="Equation.3">
                  <p:embed/>
                </p:oleObj>
              </mc:Choice>
              <mc:Fallback>
                <p:oleObj name="Equation" r:id="rId15" imgW="863600" imgH="241300" progId="Equation.3">
                  <p:embed/>
                  <p:pic>
                    <p:nvPicPr>
                      <p:cNvPr id="0" name=""/>
                      <p:cNvPicPr/>
                      <p:nvPr/>
                    </p:nvPicPr>
                    <p:blipFill>
                      <a:blip r:embed="rId16"/>
                      <a:stretch>
                        <a:fillRect/>
                      </a:stretch>
                    </p:blipFill>
                    <p:spPr>
                      <a:xfrm>
                        <a:off x="3314700" y="2824685"/>
                        <a:ext cx="1873250" cy="525463"/>
                      </a:xfrm>
                      <a:prstGeom prst="rect">
                        <a:avLst/>
                      </a:prstGeom>
                    </p:spPr>
                  </p:pic>
                </p:oleObj>
              </mc:Fallback>
            </mc:AlternateContent>
          </a:graphicData>
        </a:graphic>
      </p:graphicFrame>
      <p:graphicFrame>
        <p:nvGraphicFramePr>
          <p:cNvPr id="107" name="Object 106"/>
          <p:cNvGraphicFramePr>
            <a:graphicFrameLocks noChangeAspect="1"/>
          </p:cNvGraphicFramePr>
          <p:nvPr>
            <p:extLst>
              <p:ext uri="{D42A27DB-BD31-4B8C-83A1-F6EECF244321}">
                <p14:modId xmlns:p14="http://schemas.microsoft.com/office/powerpoint/2010/main" val="3002156179"/>
              </p:ext>
            </p:extLst>
          </p:nvPr>
        </p:nvGraphicFramePr>
        <p:xfrm>
          <a:off x="6588224" y="1392957"/>
          <a:ext cx="1709738" cy="523875"/>
        </p:xfrm>
        <a:graphic>
          <a:graphicData uri="http://schemas.openxmlformats.org/presentationml/2006/ole">
            <mc:AlternateContent xmlns:mc="http://schemas.openxmlformats.org/markup-compatibility/2006">
              <mc:Choice xmlns:v="urn:schemas-microsoft-com:vml" Requires="v">
                <p:oleObj spid="_x0000_s204274" name="Equation" r:id="rId17" imgW="787400" imgH="241300" progId="Equation.3">
                  <p:embed/>
                </p:oleObj>
              </mc:Choice>
              <mc:Fallback>
                <p:oleObj name="Equation" r:id="rId17" imgW="787400" imgH="241300" progId="Equation.3">
                  <p:embed/>
                  <p:pic>
                    <p:nvPicPr>
                      <p:cNvPr id="0" name=""/>
                      <p:cNvPicPr/>
                      <p:nvPr/>
                    </p:nvPicPr>
                    <p:blipFill>
                      <a:blip r:embed="rId18"/>
                      <a:stretch>
                        <a:fillRect/>
                      </a:stretch>
                    </p:blipFill>
                    <p:spPr>
                      <a:xfrm>
                        <a:off x="6588224" y="1392957"/>
                        <a:ext cx="1709738" cy="523875"/>
                      </a:xfrm>
                      <a:prstGeom prst="rect">
                        <a:avLst/>
                      </a:prstGeom>
                    </p:spPr>
                  </p:pic>
                </p:oleObj>
              </mc:Fallback>
            </mc:AlternateContent>
          </a:graphicData>
        </a:graphic>
      </p:graphicFrame>
      <p:graphicFrame>
        <p:nvGraphicFramePr>
          <p:cNvPr id="109" name="Object 108"/>
          <p:cNvGraphicFramePr>
            <a:graphicFrameLocks noChangeAspect="1"/>
          </p:cNvGraphicFramePr>
          <p:nvPr>
            <p:extLst>
              <p:ext uri="{D42A27DB-BD31-4B8C-83A1-F6EECF244321}">
                <p14:modId xmlns:p14="http://schemas.microsoft.com/office/powerpoint/2010/main" val="3504320820"/>
              </p:ext>
            </p:extLst>
          </p:nvPr>
        </p:nvGraphicFramePr>
        <p:xfrm>
          <a:off x="539552" y="5517232"/>
          <a:ext cx="4665663" cy="947737"/>
        </p:xfrm>
        <a:graphic>
          <a:graphicData uri="http://schemas.openxmlformats.org/presentationml/2006/ole">
            <mc:AlternateContent xmlns:mc="http://schemas.openxmlformats.org/markup-compatibility/2006">
              <mc:Choice xmlns:v="urn:schemas-microsoft-com:vml" Requires="v">
                <p:oleObj spid="_x0000_s204275" name="Equation" r:id="rId19" imgW="2120900" imgH="431800" progId="Equation.3">
                  <p:embed/>
                </p:oleObj>
              </mc:Choice>
              <mc:Fallback>
                <p:oleObj name="Equation" r:id="rId19" imgW="2120900" imgH="431800" progId="Equation.3">
                  <p:embed/>
                  <p:pic>
                    <p:nvPicPr>
                      <p:cNvPr id="0" name=""/>
                      <p:cNvPicPr/>
                      <p:nvPr/>
                    </p:nvPicPr>
                    <p:blipFill>
                      <a:blip r:embed="rId20"/>
                      <a:stretch>
                        <a:fillRect/>
                      </a:stretch>
                    </p:blipFill>
                    <p:spPr>
                      <a:xfrm>
                        <a:off x="539552" y="5517232"/>
                        <a:ext cx="4665663" cy="947737"/>
                      </a:xfrm>
                      <a:prstGeom prst="rect">
                        <a:avLst/>
                      </a:prstGeom>
                    </p:spPr>
                  </p:pic>
                </p:oleObj>
              </mc:Fallback>
            </mc:AlternateContent>
          </a:graphicData>
        </a:graphic>
      </p:graphicFrame>
      <p:sp>
        <p:nvSpPr>
          <p:cNvPr id="113" name="TextBox 112"/>
          <p:cNvSpPr txBox="1"/>
          <p:nvPr/>
        </p:nvSpPr>
        <p:spPr>
          <a:xfrm>
            <a:off x="5280308" y="5557880"/>
            <a:ext cx="3863692" cy="898707"/>
          </a:xfrm>
          <a:prstGeom prst="rect">
            <a:avLst/>
          </a:prstGeom>
          <a:noFill/>
        </p:spPr>
        <p:txBody>
          <a:bodyPr wrap="square" rtlCol="0">
            <a:spAutoFit/>
          </a:bodyPr>
          <a:lstStyle/>
          <a:p>
            <a:pPr>
              <a:lnSpc>
                <a:spcPct val="110000"/>
              </a:lnSpc>
            </a:pPr>
            <a:r>
              <a:rPr lang="en-US" sz="2400" dirty="0" smtClean="0"/>
              <a:t>For low SNR, i.e., prior to </a:t>
            </a:r>
          </a:p>
          <a:p>
            <a:pPr>
              <a:lnSpc>
                <a:spcPct val="110000"/>
              </a:lnSpc>
            </a:pPr>
            <a:r>
              <a:rPr lang="en-US" sz="2400" dirty="0"/>
              <a:t>s</a:t>
            </a:r>
            <a:r>
              <a:rPr lang="en-US" sz="2400" dirty="0" smtClean="0"/>
              <a:t>aturation to </a:t>
            </a:r>
            <a:endParaRPr lang="en-US" sz="2400" dirty="0"/>
          </a:p>
        </p:txBody>
      </p:sp>
      <p:graphicFrame>
        <p:nvGraphicFramePr>
          <p:cNvPr id="114" name="Object 113"/>
          <p:cNvGraphicFramePr>
            <a:graphicFrameLocks noChangeAspect="1"/>
          </p:cNvGraphicFramePr>
          <p:nvPr>
            <p:extLst>
              <p:ext uri="{D42A27DB-BD31-4B8C-83A1-F6EECF244321}">
                <p14:modId xmlns:p14="http://schemas.microsoft.com/office/powerpoint/2010/main" val="3519202729"/>
              </p:ext>
            </p:extLst>
          </p:nvPr>
        </p:nvGraphicFramePr>
        <p:xfrm>
          <a:off x="7164288" y="6027680"/>
          <a:ext cx="1117600" cy="446087"/>
        </p:xfrm>
        <a:graphic>
          <a:graphicData uri="http://schemas.openxmlformats.org/presentationml/2006/ole">
            <mc:AlternateContent xmlns:mc="http://schemas.openxmlformats.org/markup-compatibility/2006">
              <mc:Choice xmlns:v="urn:schemas-microsoft-com:vml" Requires="v">
                <p:oleObj spid="_x0000_s204276" name="Equation" r:id="rId21" imgW="508000" imgH="203200" progId="Equation.3">
                  <p:embed/>
                </p:oleObj>
              </mc:Choice>
              <mc:Fallback>
                <p:oleObj name="Equation" r:id="rId21" imgW="508000" imgH="203200" progId="Equation.3">
                  <p:embed/>
                  <p:pic>
                    <p:nvPicPr>
                      <p:cNvPr id="0" name=""/>
                      <p:cNvPicPr/>
                      <p:nvPr/>
                    </p:nvPicPr>
                    <p:blipFill>
                      <a:blip r:embed="rId22"/>
                      <a:stretch>
                        <a:fillRect/>
                      </a:stretch>
                    </p:blipFill>
                    <p:spPr>
                      <a:xfrm>
                        <a:off x="7164288" y="6027680"/>
                        <a:ext cx="1117600" cy="446087"/>
                      </a:xfrm>
                      <a:prstGeom prst="rect">
                        <a:avLst/>
                      </a:prstGeom>
                    </p:spPr>
                  </p:pic>
                </p:oleObj>
              </mc:Fallback>
            </mc:AlternateContent>
          </a:graphicData>
        </a:graphic>
      </p:graphicFrame>
    </p:spTree>
    <p:extLst>
      <p:ext uri="{BB962C8B-B14F-4D97-AF65-F5344CB8AC3E}">
        <p14:creationId xmlns:p14="http://schemas.microsoft.com/office/powerpoint/2010/main" val="4044106166"/>
      </p:ext>
    </p:extLst>
  </p:cSld>
  <p:clrMapOvr>
    <a:masterClrMapping/>
  </p:clrMapOvr>
  <mc:AlternateContent xmlns:mc="http://schemas.openxmlformats.org/markup-compatibility/2006" xmlns:p14="http://schemas.microsoft.com/office/powerpoint/2010/main">
    <mc:Choice Requires="p14">
      <p:transition spd="slow" p14:dur="2000" advTm="38602"/>
    </mc:Choice>
    <mc:Fallback xmlns="">
      <p:transition xmlns:p14="http://schemas.microsoft.com/office/powerpoint/2010/main" spd="slow" advTm="3860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9765"/>
            <a:ext cx="8229600" cy="1143000"/>
          </a:xfrm>
        </p:spPr>
        <p:txBody>
          <a:bodyPr/>
          <a:lstStyle/>
          <a:p>
            <a:r>
              <a:rPr lang="en-US" sz="4000" dirty="0" smtClean="0"/>
              <a:t>Media</a:t>
            </a:r>
            <a:r>
              <a:rPr lang="en-US" sz="4000" dirty="0"/>
              <a:t>-</a:t>
            </a:r>
            <a:r>
              <a:rPr lang="en-US" sz="4000" dirty="0" smtClean="0"/>
              <a:t>based vs. Source-based</a:t>
            </a:r>
            <a:endParaRPr lang="en-US" sz="4000" dirty="0"/>
          </a:p>
        </p:txBody>
      </p:sp>
      <p:sp>
        <p:nvSpPr>
          <p:cNvPr id="7" name="Slide Number Placeholder 6"/>
          <p:cNvSpPr>
            <a:spLocks noGrp="1"/>
          </p:cNvSpPr>
          <p:nvPr>
            <p:ph type="sldNum" sz="quarter" idx="12"/>
          </p:nvPr>
        </p:nvSpPr>
        <p:spPr>
          <a:xfrm>
            <a:off x="8532441" y="6453336"/>
            <a:ext cx="432048" cy="347426"/>
          </a:xfrm>
        </p:spPr>
        <p:txBody>
          <a:bodyPr/>
          <a:lstStyle/>
          <a:p>
            <a:fld id="{995B6B0D-9A43-4647-9594-9D9105F8855F}" type="slidenum">
              <a:rPr lang="en-US" sz="1800" smtClean="0"/>
              <a:pPr/>
              <a:t>7</a:t>
            </a:fld>
            <a:endParaRPr lang="en-US" sz="1800" dirty="0"/>
          </a:p>
        </p:txBody>
      </p:sp>
      <p:sp>
        <p:nvSpPr>
          <p:cNvPr id="135" name="TextBox 134"/>
          <p:cNvSpPr txBox="1"/>
          <p:nvPr/>
        </p:nvSpPr>
        <p:spPr>
          <a:xfrm>
            <a:off x="1662747" y="5517232"/>
            <a:ext cx="338629" cy="369332"/>
          </a:xfrm>
          <a:prstGeom prst="rect">
            <a:avLst/>
          </a:prstGeom>
          <a:solidFill>
            <a:schemeClr val="bg1"/>
          </a:solidFill>
        </p:spPr>
        <p:txBody>
          <a:bodyPr wrap="none" rtlCol="0">
            <a:spAutoFit/>
          </a:bodyPr>
          <a:lstStyle/>
          <a:p>
            <a:r>
              <a:rPr lang="en-US" dirty="0" smtClean="0"/>
              <a:t>E</a:t>
            </a:r>
            <a:endParaRPr lang="en-US" dirty="0"/>
          </a:p>
        </p:txBody>
      </p:sp>
      <p:sp>
        <p:nvSpPr>
          <p:cNvPr id="125" name="Line 7"/>
          <p:cNvSpPr>
            <a:spLocks noChangeShapeType="1"/>
          </p:cNvSpPr>
          <p:nvPr/>
        </p:nvSpPr>
        <p:spPr bwMode="auto">
          <a:xfrm>
            <a:off x="2006311" y="5700422"/>
            <a:ext cx="59254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39" name="TextBox 138"/>
          <p:cNvSpPr txBox="1"/>
          <p:nvPr/>
        </p:nvSpPr>
        <p:spPr>
          <a:xfrm flipH="1">
            <a:off x="1727760" y="4941168"/>
            <a:ext cx="684000" cy="369332"/>
          </a:xfrm>
          <a:prstGeom prst="rect">
            <a:avLst/>
          </a:prstGeom>
          <a:noFill/>
        </p:spPr>
        <p:txBody>
          <a:bodyPr wrap="square" rtlCol="0">
            <a:spAutoFit/>
          </a:bodyPr>
          <a:lstStyle/>
          <a:p>
            <a:r>
              <a:rPr lang="en-US" b="1" dirty="0" smtClean="0">
                <a:solidFill>
                  <a:srgbClr val="FF0000"/>
                </a:solidFill>
              </a:rPr>
              <a:t>Data</a:t>
            </a:r>
            <a:endParaRPr lang="en-US" b="1" dirty="0">
              <a:solidFill>
                <a:srgbClr val="FF0000"/>
              </a:solidFill>
            </a:endParaRPr>
          </a:p>
        </p:txBody>
      </p:sp>
      <p:sp>
        <p:nvSpPr>
          <p:cNvPr id="150" name="Right Brace 149"/>
          <p:cNvSpPr/>
          <p:nvPr/>
        </p:nvSpPr>
        <p:spPr>
          <a:xfrm>
            <a:off x="5076056" y="5013176"/>
            <a:ext cx="304800" cy="1512000"/>
          </a:xfrm>
          <a:prstGeom prst="rightBrace">
            <a:avLst/>
          </a:prstGeom>
          <a:ln w="1905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2" name="TextBox 151"/>
          <p:cNvSpPr txBox="1"/>
          <p:nvPr/>
        </p:nvSpPr>
        <p:spPr>
          <a:xfrm>
            <a:off x="179512" y="3111086"/>
            <a:ext cx="1467319" cy="1255728"/>
          </a:xfrm>
          <a:prstGeom prst="rect">
            <a:avLst/>
          </a:prstGeom>
          <a:noFill/>
        </p:spPr>
        <p:txBody>
          <a:bodyPr wrap="none" rtlCol="0">
            <a:spAutoFit/>
          </a:bodyPr>
          <a:lstStyle/>
          <a:p>
            <a:pPr algn="ctr"/>
            <a:r>
              <a:rPr lang="en-US" dirty="0" smtClean="0"/>
              <a:t>Parallel </a:t>
            </a:r>
            <a:endParaRPr lang="en-US" dirty="0"/>
          </a:p>
          <a:p>
            <a:pPr algn="ctr"/>
            <a:r>
              <a:rPr lang="en-US" dirty="0" smtClean="0"/>
              <a:t>SISO</a:t>
            </a:r>
          </a:p>
          <a:p>
            <a:pPr algn="ctr">
              <a:lnSpc>
                <a:spcPct val="120000"/>
              </a:lnSpc>
            </a:pPr>
            <a:r>
              <a:rPr lang="en-US" b="1" dirty="0" smtClean="0">
                <a:solidFill>
                  <a:srgbClr val="FF0000"/>
                </a:solidFill>
              </a:rPr>
              <a:t>K complex</a:t>
            </a:r>
            <a:endParaRPr lang="en-US" b="1" dirty="0">
              <a:solidFill>
                <a:srgbClr val="FF0000"/>
              </a:solidFill>
            </a:endParaRPr>
          </a:p>
          <a:p>
            <a:pPr algn="ctr"/>
            <a:r>
              <a:rPr lang="en-US" b="1" dirty="0" smtClean="0">
                <a:solidFill>
                  <a:srgbClr val="FF0000"/>
                </a:solidFill>
              </a:rPr>
              <a:t>dimensions</a:t>
            </a:r>
          </a:p>
        </p:txBody>
      </p:sp>
      <p:sp>
        <p:nvSpPr>
          <p:cNvPr id="153" name="TextBox 152"/>
          <p:cNvSpPr txBox="1"/>
          <p:nvPr/>
        </p:nvSpPr>
        <p:spPr>
          <a:xfrm>
            <a:off x="-540568" y="5229200"/>
            <a:ext cx="2658739" cy="1200329"/>
          </a:xfrm>
          <a:prstGeom prst="rect">
            <a:avLst/>
          </a:prstGeom>
          <a:noFill/>
        </p:spPr>
        <p:txBody>
          <a:bodyPr wrap="square" rtlCol="0">
            <a:spAutoFit/>
          </a:bodyPr>
          <a:lstStyle/>
          <a:p>
            <a:pPr algn="ctr"/>
            <a:r>
              <a:rPr lang="en-US" dirty="0" smtClean="0"/>
              <a:t>Media-based</a:t>
            </a:r>
          </a:p>
          <a:p>
            <a:pPr algn="ctr"/>
            <a:r>
              <a:rPr lang="en-US" b="1" dirty="0" smtClean="0">
                <a:solidFill>
                  <a:srgbClr val="FF0000"/>
                </a:solidFill>
              </a:rPr>
              <a:t>one complex</a:t>
            </a:r>
          </a:p>
          <a:p>
            <a:pPr algn="ctr"/>
            <a:r>
              <a:rPr lang="en-US" b="1" dirty="0" smtClean="0">
                <a:solidFill>
                  <a:srgbClr val="FF0000"/>
                </a:solidFill>
              </a:rPr>
              <a:t>dimension</a:t>
            </a:r>
          </a:p>
          <a:p>
            <a:pPr algn="ctr"/>
            <a:endParaRPr lang="en-US" dirty="0"/>
          </a:p>
        </p:txBody>
      </p:sp>
      <p:sp>
        <p:nvSpPr>
          <p:cNvPr id="154" name="TextBox 153"/>
          <p:cNvSpPr txBox="1"/>
          <p:nvPr/>
        </p:nvSpPr>
        <p:spPr>
          <a:xfrm>
            <a:off x="5198191" y="1333217"/>
            <a:ext cx="4176464" cy="1015663"/>
          </a:xfrm>
          <a:prstGeom prst="rect">
            <a:avLst/>
          </a:prstGeom>
          <a:noFill/>
        </p:spPr>
        <p:txBody>
          <a:bodyPr wrap="square" rtlCol="0">
            <a:spAutoFit/>
          </a:bodyPr>
          <a:lstStyle/>
          <a:p>
            <a:r>
              <a:rPr lang="en-US" sz="2000" dirty="0" smtClean="0"/>
              <a:t>Total signal energy: </a:t>
            </a:r>
            <a:r>
              <a:rPr lang="en-US" sz="2000" dirty="0" smtClean="0">
                <a:solidFill>
                  <a:srgbClr val="FF0000"/>
                </a:solidFill>
              </a:rPr>
              <a:t>E  </a:t>
            </a:r>
          </a:p>
          <a:p>
            <a:r>
              <a:rPr lang="en-US" sz="2000" dirty="0" smtClean="0">
                <a:solidFill>
                  <a:srgbClr val="000000"/>
                </a:solidFill>
              </a:rPr>
              <a:t>Basis: </a:t>
            </a:r>
            <a:r>
              <a:rPr lang="en-US" sz="2000" dirty="0" smtClean="0">
                <a:solidFill>
                  <a:srgbClr val="FF0000"/>
                </a:solidFill>
              </a:rPr>
              <a:t>non-orthogonal</a:t>
            </a:r>
          </a:p>
          <a:p>
            <a:r>
              <a:rPr lang="en-US" sz="2000" dirty="0" smtClean="0">
                <a:solidFill>
                  <a:srgbClr val="000000"/>
                </a:solidFill>
              </a:rPr>
              <a:t>Complex Dimensions/sec/Hz:</a:t>
            </a:r>
            <a:r>
              <a:rPr lang="en-US" sz="2000" dirty="0" smtClean="0">
                <a:solidFill>
                  <a:srgbClr val="FF0000"/>
                </a:solidFill>
              </a:rPr>
              <a:t> K</a:t>
            </a:r>
            <a:endParaRPr lang="en-US" sz="2000" dirty="0">
              <a:solidFill>
                <a:srgbClr val="FF0000"/>
              </a:solidFill>
            </a:endParaRPr>
          </a:p>
        </p:txBody>
      </p:sp>
      <p:grpSp>
        <p:nvGrpSpPr>
          <p:cNvPr id="3" name="Group 2"/>
          <p:cNvGrpSpPr/>
          <p:nvPr/>
        </p:nvGrpSpPr>
        <p:grpSpPr>
          <a:xfrm>
            <a:off x="6444208" y="2564904"/>
            <a:ext cx="3686400" cy="2664296"/>
            <a:chOff x="9684568" y="2188152"/>
            <a:chExt cx="3686400" cy="2664296"/>
          </a:xfrm>
        </p:grpSpPr>
        <p:sp>
          <p:nvSpPr>
            <p:cNvPr id="158" name="Down Arrow 157"/>
            <p:cNvSpPr/>
            <p:nvPr/>
          </p:nvSpPr>
          <p:spPr>
            <a:xfrm>
              <a:off x="11062215" y="2188152"/>
              <a:ext cx="965199" cy="2664296"/>
            </a:xfrm>
            <a:prstGeom prst="downArrow">
              <a:avLst/>
            </a:prstGeom>
            <a:no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lIns="0" tIns="46800" rIns="0" bIns="46800"/>
            <a:lstStyle/>
            <a:p>
              <a:endParaRPr lang="en-US"/>
            </a:p>
          </p:txBody>
        </p:sp>
        <p:sp>
          <p:nvSpPr>
            <p:cNvPr id="159" name="TextBox 158"/>
            <p:cNvSpPr txBox="1"/>
            <p:nvPr/>
          </p:nvSpPr>
          <p:spPr>
            <a:xfrm>
              <a:off x="9684568" y="2594661"/>
              <a:ext cx="3686400" cy="402291"/>
            </a:xfrm>
            <a:prstGeom prst="rect">
              <a:avLst/>
            </a:prstGeom>
            <a:noFill/>
            <a:scene3d>
              <a:camera prst="orthographicFront">
                <a:rot lat="0" lon="0" rev="5400000"/>
              </a:camera>
              <a:lightRig rig="threePt" dir="t"/>
            </a:scene3d>
          </p:spPr>
          <p:txBody>
            <a:bodyPr wrap="square" lIns="0" tIns="46800" rIns="0" bIns="46800" rtlCol="0">
              <a:spAutoFit/>
            </a:bodyPr>
            <a:lstStyle/>
            <a:p>
              <a:r>
                <a:rPr lang="en-US" sz="2000" b="1" dirty="0" smtClean="0">
                  <a:solidFill>
                    <a:srgbClr val="FF0000"/>
                  </a:solidFill>
                </a:rPr>
                <a:t>Better Performance</a:t>
              </a:r>
              <a:endParaRPr lang="en-US" sz="2000" b="1" dirty="0">
                <a:solidFill>
                  <a:srgbClr val="FF0000"/>
                </a:solidFill>
              </a:endParaRPr>
            </a:p>
          </p:txBody>
        </p:sp>
      </p:grpSp>
      <p:sp>
        <p:nvSpPr>
          <p:cNvPr id="136" name="Cloud 135"/>
          <p:cNvSpPr/>
          <p:nvPr/>
        </p:nvSpPr>
        <p:spPr>
          <a:xfrm>
            <a:off x="2451692" y="866594"/>
            <a:ext cx="1404000" cy="1944216"/>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Right Brace 147"/>
          <p:cNvSpPr/>
          <p:nvPr/>
        </p:nvSpPr>
        <p:spPr>
          <a:xfrm>
            <a:off x="4860032" y="980728"/>
            <a:ext cx="304800" cy="1548000"/>
          </a:xfrm>
          <a:prstGeom prst="rightBrace">
            <a:avLst/>
          </a:prstGeom>
          <a:ln w="1905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1" name="TextBox 150"/>
          <p:cNvSpPr txBox="1"/>
          <p:nvPr/>
        </p:nvSpPr>
        <p:spPr>
          <a:xfrm>
            <a:off x="178907" y="1268760"/>
            <a:ext cx="1493017" cy="1588127"/>
          </a:xfrm>
          <a:prstGeom prst="rect">
            <a:avLst/>
          </a:prstGeom>
          <a:noFill/>
        </p:spPr>
        <p:txBody>
          <a:bodyPr wrap="none" rtlCol="0">
            <a:spAutoFit/>
          </a:bodyPr>
          <a:lstStyle/>
          <a:p>
            <a:pPr algn="ctr"/>
            <a:r>
              <a:rPr lang="en-US" dirty="0" err="1" smtClean="0"/>
              <a:t>KxK</a:t>
            </a:r>
            <a:endParaRPr lang="en-US" dirty="0" smtClean="0"/>
          </a:p>
          <a:p>
            <a:pPr algn="ctr"/>
            <a:r>
              <a:rPr lang="en-US" dirty="0" smtClean="0"/>
              <a:t>MIMO</a:t>
            </a:r>
          </a:p>
          <a:p>
            <a:pPr algn="ctr">
              <a:lnSpc>
                <a:spcPct val="120000"/>
              </a:lnSpc>
            </a:pPr>
            <a:r>
              <a:rPr lang="en-US" b="1" dirty="0" smtClean="0">
                <a:solidFill>
                  <a:srgbClr val="FF0000"/>
                </a:solidFill>
              </a:rPr>
              <a:t>K complex</a:t>
            </a:r>
          </a:p>
          <a:p>
            <a:pPr algn="ctr">
              <a:lnSpc>
                <a:spcPct val="120000"/>
              </a:lnSpc>
            </a:pPr>
            <a:r>
              <a:rPr lang="en-US" b="1" dirty="0" smtClean="0">
                <a:solidFill>
                  <a:srgbClr val="FF0000"/>
                </a:solidFill>
              </a:rPr>
              <a:t>Dimensions</a:t>
            </a:r>
          </a:p>
          <a:p>
            <a:pPr algn="ctr"/>
            <a:endParaRPr lang="en-US" b="1" dirty="0" smtClean="0">
              <a:solidFill>
                <a:srgbClr val="FF0000"/>
              </a:solidFill>
            </a:endParaRPr>
          </a:p>
        </p:txBody>
      </p:sp>
      <p:sp>
        <p:nvSpPr>
          <p:cNvPr id="126" name="Line 7"/>
          <p:cNvSpPr>
            <a:spLocks noChangeShapeType="1"/>
          </p:cNvSpPr>
          <p:nvPr/>
        </p:nvSpPr>
        <p:spPr bwMode="auto">
          <a:xfrm>
            <a:off x="2294930" y="1602048"/>
            <a:ext cx="666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31" name="TextBox 130"/>
          <p:cNvSpPr txBox="1"/>
          <p:nvPr/>
        </p:nvSpPr>
        <p:spPr>
          <a:xfrm>
            <a:off x="1749298" y="1433366"/>
            <a:ext cx="556725" cy="369332"/>
          </a:xfrm>
          <a:prstGeom prst="rect">
            <a:avLst/>
          </a:prstGeom>
          <a:solidFill>
            <a:schemeClr val="bg1"/>
          </a:solidFill>
        </p:spPr>
        <p:txBody>
          <a:bodyPr wrap="none" rtlCol="0">
            <a:spAutoFit/>
          </a:bodyPr>
          <a:lstStyle/>
          <a:p>
            <a:r>
              <a:rPr lang="en-US" dirty="0" smtClean="0"/>
              <a:t>E/K</a:t>
            </a:r>
            <a:endParaRPr lang="en-US" dirty="0"/>
          </a:p>
        </p:txBody>
      </p:sp>
      <p:sp>
        <p:nvSpPr>
          <p:cNvPr id="85" name="Line 7"/>
          <p:cNvSpPr>
            <a:spLocks noChangeShapeType="1"/>
          </p:cNvSpPr>
          <p:nvPr/>
        </p:nvSpPr>
        <p:spPr bwMode="auto">
          <a:xfrm>
            <a:off x="2277244" y="1164351"/>
            <a:ext cx="666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86" name="TextBox 85"/>
          <p:cNvSpPr txBox="1"/>
          <p:nvPr/>
        </p:nvSpPr>
        <p:spPr>
          <a:xfrm>
            <a:off x="1761496" y="995669"/>
            <a:ext cx="556725" cy="369332"/>
          </a:xfrm>
          <a:prstGeom prst="rect">
            <a:avLst/>
          </a:prstGeom>
          <a:solidFill>
            <a:schemeClr val="bg1"/>
          </a:solidFill>
        </p:spPr>
        <p:txBody>
          <a:bodyPr wrap="none" rtlCol="0">
            <a:spAutoFit/>
          </a:bodyPr>
          <a:lstStyle/>
          <a:p>
            <a:r>
              <a:rPr lang="en-US" dirty="0" smtClean="0"/>
              <a:t>E/K</a:t>
            </a:r>
            <a:endParaRPr lang="en-US" dirty="0"/>
          </a:p>
        </p:txBody>
      </p:sp>
      <p:sp>
        <p:nvSpPr>
          <p:cNvPr id="103" name="Line 7"/>
          <p:cNvSpPr>
            <a:spLocks noChangeShapeType="1"/>
          </p:cNvSpPr>
          <p:nvPr/>
        </p:nvSpPr>
        <p:spPr bwMode="auto">
          <a:xfrm>
            <a:off x="2334311" y="2326506"/>
            <a:ext cx="666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04" name="TextBox 103"/>
          <p:cNvSpPr txBox="1"/>
          <p:nvPr/>
        </p:nvSpPr>
        <p:spPr>
          <a:xfrm>
            <a:off x="1773738" y="2157824"/>
            <a:ext cx="556725" cy="369332"/>
          </a:xfrm>
          <a:prstGeom prst="rect">
            <a:avLst/>
          </a:prstGeom>
          <a:solidFill>
            <a:schemeClr val="bg1"/>
          </a:solidFill>
        </p:spPr>
        <p:txBody>
          <a:bodyPr wrap="none" rtlCol="0">
            <a:spAutoFit/>
          </a:bodyPr>
          <a:lstStyle/>
          <a:p>
            <a:r>
              <a:rPr lang="en-US" dirty="0" smtClean="0"/>
              <a:t>E/K</a:t>
            </a:r>
            <a:endParaRPr lang="en-US" dirty="0"/>
          </a:p>
        </p:txBody>
      </p:sp>
      <p:cxnSp>
        <p:nvCxnSpPr>
          <p:cNvPr id="163" name="Straight Connector 162"/>
          <p:cNvCxnSpPr/>
          <p:nvPr/>
        </p:nvCxnSpPr>
        <p:spPr>
          <a:xfrm flipV="1">
            <a:off x="2835230" y="1139685"/>
            <a:ext cx="822960" cy="41136"/>
          </a:xfrm>
          <a:prstGeom prst="line">
            <a:avLst/>
          </a:prstGeom>
          <a:ln w="19050">
            <a:solidFill>
              <a:srgbClr val="0000FF"/>
            </a:solidFill>
            <a:prstDash val="dash"/>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2898681" y="1181811"/>
            <a:ext cx="885600" cy="439200"/>
          </a:xfrm>
          <a:prstGeom prst="line">
            <a:avLst/>
          </a:prstGeom>
          <a:ln w="19050">
            <a:solidFill>
              <a:srgbClr val="0000FF"/>
            </a:solidFill>
            <a:prstDash val="dash"/>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2868799" y="1154626"/>
            <a:ext cx="684000" cy="1368000"/>
          </a:xfrm>
          <a:prstGeom prst="line">
            <a:avLst/>
          </a:prstGeom>
          <a:ln w="19050">
            <a:solidFill>
              <a:srgbClr val="0000FF"/>
            </a:solidFill>
            <a:prstDash val="dash"/>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27756" y="1603224"/>
            <a:ext cx="415589" cy="415498"/>
          </a:xfrm>
          <a:prstGeom prst="rect">
            <a:avLst/>
          </a:prstGeom>
          <a:solidFill>
            <a:schemeClr val="bg1"/>
          </a:solidFill>
        </p:spPr>
        <p:txBody>
          <a:bodyPr wrap="none" tIns="0" rIns="0" rtlCol="0">
            <a:spAutoFit/>
          </a:bodyPr>
          <a:lstStyle/>
          <a:p>
            <a:r>
              <a:rPr lang="en-US" sz="2400" i="1" dirty="0" smtClean="0">
                <a:latin typeface="Times New Roman"/>
                <a:cs typeface="Times New Roman"/>
              </a:rPr>
              <a:t>H</a:t>
            </a:r>
            <a:endParaRPr lang="en-US" sz="2400" i="1" dirty="0">
              <a:latin typeface="Times New Roman"/>
              <a:cs typeface="Times New Roman"/>
            </a:endParaRPr>
          </a:p>
        </p:txBody>
      </p:sp>
      <p:sp>
        <p:nvSpPr>
          <p:cNvPr id="222" name="Oval 5"/>
          <p:cNvSpPr>
            <a:spLocks noChangeArrowheads="1"/>
          </p:cNvSpPr>
          <p:nvPr/>
        </p:nvSpPr>
        <p:spPr bwMode="auto">
          <a:xfrm>
            <a:off x="2817853" y="3101140"/>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23" name="Line 6"/>
          <p:cNvSpPr>
            <a:spLocks noChangeShapeType="1"/>
          </p:cNvSpPr>
          <p:nvPr/>
        </p:nvSpPr>
        <p:spPr bwMode="auto">
          <a:xfrm>
            <a:off x="2414396" y="3239828"/>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24" name="Line 7"/>
          <p:cNvSpPr>
            <a:spLocks noChangeShapeType="1"/>
          </p:cNvSpPr>
          <p:nvPr/>
        </p:nvSpPr>
        <p:spPr bwMode="auto">
          <a:xfrm>
            <a:off x="3071100" y="3239828"/>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25" name="Line 8"/>
          <p:cNvSpPr>
            <a:spLocks noChangeShapeType="1"/>
          </p:cNvSpPr>
          <p:nvPr/>
        </p:nvSpPr>
        <p:spPr bwMode="auto">
          <a:xfrm>
            <a:off x="2949180" y="2924944"/>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nvGrpSpPr>
          <p:cNvPr id="207" name="Group 206"/>
          <p:cNvGrpSpPr/>
          <p:nvPr/>
        </p:nvGrpSpPr>
        <p:grpSpPr>
          <a:xfrm>
            <a:off x="2417755" y="3392268"/>
            <a:ext cx="1144385" cy="420036"/>
            <a:chOff x="3451441" y="1097559"/>
            <a:chExt cx="1144385" cy="420036"/>
          </a:xfrm>
        </p:grpSpPr>
        <p:sp>
          <p:nvSpPr>
            <p:cNvPr id="218"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19" name="Line 6"/>
            <p:cNvSpPr>
              <a:spLocks noChangeShapeType="1"/>
            </p:cNvSpPr>
            <p:nvPr/>
          </p:nvSpPr>
          <p:spPr bwMode="auto">
            <a:xfrm>
              <a:off x="3451441" y="1412443"/>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20"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21"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grpSp>
        <p:nvGrpSpPr>
          <p:cNvPr id="208" name="Group 207"/>
          <p:cNvGrpSpPr/>
          <p:nvPr/>
        </p:nvGrpSpPr>
        <p:grpSpPr>
          <a:xfrm>
            <a:off x="2831107" y="4149080"/>
            <a:ext cx="740928" cy="420036"/>
            <a:chOff x="3854898" y="1097559"/>
            <a:chExt cx="740928" cy="420036"/>
          </a:xfrm>
        </p:grpSpPr>
        <p:sp>
          <p:nvSpPr>
            <p:cNvPr id="214"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16"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17"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sp>
        <p:nvSpPr>
          <p:cNvPr id="191" name="Right Brace 190"/>
          <p:cNvSpPr/>
          <p:nvPr/>
        </p:nvSpPr>
        <p:spPr>
          <a:xfrm>
            <a:off x="3563888" y="3068960"/>
            <a:ext cx="304800" cy="1548000"/>
          </a:xfrm>
          <a:prstGeom prst="rightBrace">
            <a:avLst/>
          </a:prstGeom>
          <a:ln w="1905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05" name="TextBox 204"/>
          <p:cNvSpPr txBox="1"/>
          <p:nvPr/>
        </p:nvSpPr>
        <p:spPr>
          <a:xfrm>
            <a:off x="1734755" y="3691456"/>
            <a:ext cx="92333" cy="415498"/>
          </a:xfrm>
          <a:prstGeom prst="rect">
            <a:avLst/>
          </a:prstGeom>
          <a:solidFill>
            <a:schemeClr val="bg1"/>
          </a:solidFill>
        </p:spPr>
        <p:txBody>
          <a:bodyPr wrap="none" tIns="0" rIns="0" rtlCol="0">
            <a:spAutoFit/>
          </a:bodyPr>
          <a:lstStyle/>
          <a:p>
            <a:endParaRPr lang="en-US" sz="2400" i="1" dirty="0">
              <a:latin typeface="Times New Roman"/>
              <a:cs typeface="Times New Roman"/>
            </a:endParaRPr>
          </a:p>
        </p:txBody>
      </p:sp>
      <p:sp>
        <p:nvSpPr>
          <p:cNvPr id="226" name="Line 6"/>
          <p:cNvSpPr>
            <a:spLocks noChangeShapeType="1"/>
          </p:cNvSpPr>
          <p:nvPr/>
        </p:nvSpPr>
        <p:spPr bwMode="auto">
          <a:xfrm>
            <a:off x="2414536" y="4424871"/>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27" name="TextBox 226"/>
          <p:cNvSpPr txBox="1"/>
          <p:nvPr/>
        </p:nvSpPr>
        <p:spPr>
          <a:xfrm>
            <a:off x="1751523" y="3482424"/>
            <a:ext cx="556725" cy="369332"/>
          </a:xfrm>
          <a:prstGeom prst="rect">
            <a:avLst/>
          </a:prstGeom>
          <a:solidFill>
            <a:schemeClr val="bg1"/>
          </a:solidFill>
        </p:spPr>
        <p:txBody>
          <a:bodyPr wrap="none" rtlCol="0">
            <a:spAutoFit/>
          </a:bodyPr>
          <a:lstStyle/>
          <a:p>
            <a:r>
              <a:rPr lang="en-US" dirty="0" smtClean="0"/>
              <a:t>E/K</a:t>
            </a:r>
            <a:endParaRPr lang="en-US" dirty="0"/>
          </a:p>
        </p:txBody>
      </p:sp>
      <p:sp>
        <p:nvSpPr>
          <p:cNvPr id="228" name="TextBox 227"/>
          <p:cNvSpPr txBox="1"/>
          <p:nvPr/>
        </p:nvSpPr>
        <p:spPr>
          <a:xfrm>
            <a:off x="1763721" y="3044727"/>
            <a:ext cx="556725" cy="369332"/>
          </a:xfrm>
          <a:prstGeom prst="rect">
            <a:avLst/>
          </a:prstGeom>
          <a:solidFill>
            <a:schemeClr val="bg1"/>
          </a:solidFill>
        </p:spPr>
        <p:txBody>
          <a:bodyPr wrap="none" rtlCol="0">
            <a:spAutoFit/>
          </a:bodyPr>
          <a:lstStyle/>
          <a:p>
            <a:r>
              <a:rPr lang="en-US" dirty="0" smtClean="0"/>
              <a:t>E/K</a:t>
            </a:r>
            <a:endParaRPr lang="en-US" dirty="0"/>
          </a:p>
        </p:txBody>
      </p:sp>
      <p:sp>
        <p:nvSpPr>
          <p:cNvPr id="229" name="TextBox 228"/>
          <p:cNvSpPr txBox="1"/>
          <p:nvPr/>
        </p:nvSpPr>
        <p:spPr>
          <a:xfrm>
            <a:off x="1775963" y="4253922"/>
            <a:ext cx="556725" cy="369332"/>
          </a:xfrm>
          <a:prstGeom prst="rect">
            <a:avLst/>
          </a:prstGeom>
          <a:solidFill>
            <a:schemeClr val="bg1"/>
          </a:solidFill>
        </p:spPr>
        <p:txBody>
          <a:bodyPr wrap="none" rtlCol="0">
            <a:spAutoFit/>
          </a:bodyPr>
          <a:lstStyle/>
          <a:p>
            <a:r>
              <a:rPr lang="en-US" dirty="0" smtClean="0"/>
              <a:t>E/K</a:t>
            </a:r>
            <a:endParaRPr lang="en-US" dirty="0"/>
          </a:p>
        </p:txBody>
      </p:sp>
      <p:sp>
        <p:nvSpPr>
          <p:cNvPr id="233" name="TextBox 232"/>
          <p:cNvSpPr txBox="1"/>
          <p:nvPr/>
        </p:nvSpPr>
        <p:spPr>
          <a:xfrm>
            <a:off x="5397506" y="5307985"/>
            <a:ext cx="4176464" cy="1015663"/>
          </a:xfrm>
          <a:prstGeom prst="rect">
            <a:avLst/>
          </a:prstGeom>
          <a:noFill/>
        </p:spPr>
        <p:txBody>
          <a:bodyPr wrap="square" rtlCol="0">
            <a:spAutoFit/>
          </a:bodyPr>
          <a:lstStyle/>
          <a:p>
            <a:r>
              <a:rPr lang="en-US" sz="2000" dirty="0" smtClean="0">
                <a:solidFill>
                  <a:srgbClr val="000000"/>
                </a:solidFill>
              </a:rPr>
              <a:t>Total signal energy:</a:t>
            </a:r>
            <a:r>
              <a:rPr lang="en-US" sz="2000" dirty="0" smtClean="0">
                <a:solidFill>
                  <a:srgbClr val="FF0000"/>
                </a:solidFill>
              </a:rPr>
              <a:t> LKE  </a:t>
            </a:r>
          </a:p>
          <a:p>
            <a:r>
              <a:rPr lang="en-US" sz="2000" dirty="0" smtClean="0">
                <a:solidFill>
                  <a:srgbClr val="000000"/>
                </a:solidFill>
              </a:rPr>
              <a:t>Basis:</a:t>
            </a:r>
            <a:r>
              <a:rPr lang="en-US" sz="2000" dirty="0" smtClean="0">
                <a:solidFill>
                  <a:srgbClr val="FF0000"/>
                </a:solidFill>
              </a:rPr>
              <a:t> </a:t>
            </a:r>
            <a:r>
              <a:rPr lang="en-US" sz="2000" dirty="0">
                <a:solidFill>
                  <a:srgbClr val="FF0000"/>
                </a:solidFill>
              </a:rPr>
              <a:t>O</a:t>
            </a:r>
            <a:r>
              <a:rPr lang="en-US" sz="2000" dirty="0" smtClean="0">
                <a:solidFill>
                  <a:srgbClr val="FF0000"/>
                </a:solidFill>
              </a:rPr>
              <a:t>rthogonal</a:t>
            </a:r>
          </a:p>
          <a:p>
            <a:r>
              <a:rPr lang="en-US" sz="2000" dirty="0" smtClean="0">
                <a:solidFill>
                  <a:srgbClr val="000000"/>
                </a:solidFill>
              </a:rPr>
              <a:t>Complex Dimension/sec/Hz: </a:t>
            </a:r>
            <a:r>
              <a:rPr lang="en-US" sz="2000" dirty="0" smtClean="0">
                <a:solidFill>
                  <a:srgbClr val="FF0000"/>
                </a:solidFill>
              </a:rPr>
              <a:t>K</a:t>
            </a:r>
            <a:endParaRPr lang="en-US" sz="2000" dirty="0">
              <a:solidFill>
                <a:srgbClr val="FF0000"/>
              </a:solidFill>
            </a:endParaRPr>
          </a:p>
        </p:txBody>
      </p:sp>
      <p:sp>
        <p:nvSpPr>
          <p:cNvPr id="234" name="TextBox 233"/>
          <p:cNvSpPr txBox="1"/>
          <p:nvPr/>
        </p:nvSpPr>
        <p:spPr>
          <a:xfrm>
            <a:off x="3966133" y="3463575"/>
            <a:ext cx="4176464" cy="1015663"/>
          </a:xfrm>
          <a:prstGeom prst="rect">
            <a:avLst/>
          </a:prstGeom>
          <a:noFill/>
        </p:spPr>
        <p:txBody>
          <a:bodyPr wrap="square" rtlCol="0">
            <a:spAutoFit/>
          </a:bodyPr>
          <a:lstStyle/>
          <a:p>
            <a:r>
              <a:rPr lang="en-US" sz="2000" dirty="0" smtClean="0">
                <a:solidFill>
                  <a:srgbClr val="000000"/>
                </a:solidFill>
              </a:rPr>
              <a:t>Total signal energy:</a:t>
            </a:r>
            <a:r>
              <a:rPr lang="en-US" sz="2000" dirty="0" smtClean="0">
                <a:solidFill>
                  <a:srgbClr val="FF0000"/>
                </a:solidFill>
              </a:rPr>
              <a:t> E  </a:t>
            </a:r>
          </a:p>
          <a:p>
            <a:r>
              <a:rPr lang="en-US" sz="2000" dirty="0" smtClean="0">
                <a:solidFill>
                  <a:srgbClr val="000000"/>
                </a:solidFill>
              </a:rPr>
              <a:t>Basis:</a:t>
            </a:r>
            <a:r>
              <a:rPr lang="en-US" sz="2000" dirty="0" smtClean="0">
                <a:solidFill>
                  <a:srgbClr val="FF0000"/>
                </a:solidFill>
              </a:rPr>
              <a:t> Orthogonal</a:t>
            </a:r>
          </a:p>
          <a:p>
            <a:r>
              <a:rPr lang="en-US" sz="2000" dirty="0" smtClean="0">
                <a:solidFill>
                  <a:srgbClr val="000000"/>
                </a:solidFill>
              </a:rPr>
              <a:t>Complex Dimensions/sec/Hz: </a:t>
            </a:r>
            <a:r>
              <a:rPr lang="en-US" sz="2000" dirty="0" smtClean="0">
                <a:solidFill>
                  <a:srgbClr val="FF0000"/>
                </a:solidFill>
              </a:rPr>
              <a:t>K</a:t>
            </a:r>
            <a:endParaRPr lang="en-US" sz="2000" dirty="0">
              <a:solidFill>
                <a:srgbClr val="FF0000"/>
              </a:solidFill>
            </a:endParaRPr>
          </a:p>
        </p:txBody>
      </p:sp>
      <p:cxnSp>
        <p:nvCxnSpPr>
          <p:cNvPr id="235" name="Straight Connector 234"/>
          <p:cNvCxnSpPr/>
          <p:nvPr/>
        </p:nvCxnSpPr>
        <p:spPr>
          <a:xfrm>
            <a:off x="2816702" y="1789464"/>
            <a:ext cx="0" cy="428400"/>
          </a:xfrm>
          <a:prstGeom prst="line">
            <a:avLst/>
          </a:prstGeom>
          <a:ln w="19050" cmpd="sng">
            <a:solidFill>
              <a:schemeClr val="tx1"/>
            </a:solidFill>
            <a:prstDash val="lgDashDot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3707397" y="836712"/>
            <a:ext cx="1144385" cy="420036"/>
            <a:chOff x="3451441" y="1097559"/>
            <a:chExt cx="1144385" cy="420036"/>
          </a:xfrm>
        </p:grpSpPr>
        <p:sp>
          <p:nvSpPr>
            <p:cNvPr id="37"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38" name="Line 6"/>
            <p:cNvSpPr>
              <a:spLocks noChangeShapeType="1"/>
            </p:cNvSpPr>
            <p:nvPr/>
          </p:nvSpPr>
          <p:spPr bwMode="auto">
            <a:xfrm>
              <a:off x="3451441" y="1412443"/>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39"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40"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grpSp>
        <p:nvGrpSpPr>
          <p:cNvPr id="105" name="Group 104"/>
          <p:cNvGrpSpPr/>
          <p:nvPr/>
        </p:nvGrpSpPr>
        <p:grpSpPr>
          <a:xfrm>
            <a:off x="3710756" y="1304036"/>
            <a:ext cx="1144385" cy="420036"/>
            <a:chOff x="3451441" y="1097559"/>
            <a:chExt cx="1144385" cy="420036"/>
          </a:xfrm>
        </p:grpSpPr>
        <p:sp>
          <p:nvSpPr>
            <p:cNvPr id="106"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107" name="Line 6"/>
            <p:cNvSpPr>
              <a:spLocks noChangeShapeType="1"/>
            </p:cNvSpPr>
            <p:nvPr/>
          </p:nvSpPr>
          <p:spPr bwMode="auto">
            <a:xfrm>
              <a:off x="3451441" y="1412443"/>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09"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10"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grpSp>
        <p:nvGrpSpPr>
          <p:cNvPr id="111" name="Group 110"/>
          <p:cNvGrpSpPr/>
          <p:nvPr/>
        </p:nvGrpSpPr>
        <p:grpSpPr>
          <a:xfrm>
            <a:off x="3531812" y="2060848"/>
            <a:ext cx="1333224" cy="420036"/>
            <a:chOff x="3262602" y="1097559"/>
            <a:chExt cx="1333224" cy="420036"/>
          </a:xfrm>
        </p:grpSpPr>
        <p:sp>
          <p:nvSpPr>
            <p:cNvPr id="140"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141" name="Line 6"/>
            <p:cNvSpPr>
              <a:spLocks noChangeShapeType="1"/>
            </p:cNvSpPr>
            <p:nvPr/>
          </p:nvSpPr>
          <p:spPr bwMode="auto">
            <a:xfrm>
              <a:off x="3262602" y="1385591"/>
              <a:ext cx="59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42"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143"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cxnSp>
        <p:nvCxnSpPr>
          <p:cNvPr id="236" name="Straight Connector 235"/>
          <p:cNvCxnSpPr/>
          <p:nvPr/>
        </p:nvCxnSpPr>
        <p:spPr>
          <a:xfrm>
            <a:off x="4034919" y="1802698"/>
            <a:ext cx="0" cy="500400"/>
          </a:xfrm>
          <a:prstGeom prst="line">
            <a:avLst/>
          </a:prstGeom>
          <a:ln w="19050" cmpd="sng">
            <a:solidFill>
              <a:schemeClr val="tx1"/>
            </a:solidFill>
            <a:prstDash val="lgDashDot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2690324" y="3863745"/>
            <a:ext cx="0" cy="428400"/>
          </a:xfrm>
          <a:prstGeom prst="line">
            <a:avLst/>
          </a:prstGeom>
          <a:ln w="19050" cmpd="sng">
            <a:solidFill>
              <a:schemeClr val="tx1"/>
            </a:solidFill>
            <a:prstDash val="lgDashDot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nvGrpSpPr>
          <p:cNvPr id="239" name="Group 238"/>
          <p:cNvGrpSpPr/>
          <p:nvPr/>
        </p:nvGrpSpPr>
        <p:grpSpPr>
          <a:xfrm>
            <a:off x="3959143" y="4797152"/>
            <a:ext cx="1144385" cy="420036"/>
            <a:chOff x="3451441" y="1097559"/>
            <a:chExt cx="1144385" cy="420036"/>
          </a:xfrm>
        </p:grpSpPr>
        <p:sp>
          <p:nvSpPr>
            <p:cNvPr id="251"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52" name="Line 6"/>
            <p:cNvSpPr>
              <a:spLocks noChangeShapeType="1"/>
            </p:cNvSpPr>
            <p:nvPr/>
          </p:nvSpPr>
          <p:spPr bwMode="auto">
            <a:xfrm>
              <a:off x="3451441" y="1412443"/>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53"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54"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grpSp>
        <p:nvGrpSpPr>
          <p:cNvPr id="240" name="Group 239"/>
          <p:cNvGrpSpPr/>
          <p:nvPr/>
        </p:nvGrpSpPr>
        <p:grpSpPr>
          <a:xfrm>
            <a:off x="3962502" y="5264476"/>
            <a:ext cx="1144385" cy="420036"/>
            <a:chOff x="3451441" y="1097559"/>
            <a:chExt cx="1144385" cy="420036"/>
          </a:xfrm>
        </p:grpSpPr>
        <p:sp>
          <p:nvSpPr>
            <p:cNvPr id="247"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48" name="Line 6"/>
            <p:cNvSpPr>
              <a:spLocks noChangeShapeType="1"/>
            </p:cNvSpPr>
            <p:nvPr/>
          </p:nvSpPr>
          <p:spPr bwMode="auto">
            <a:xfrm>
              <a:off x="3451441" y="1412443"/>
              <a:ext cx="414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49"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50"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grpSp>
        <p:nvGrpSpPr>
          <p:cNvPr id="241" name="Group 240"/>
          <p:cNvGrpSpPr/>
          <p:nvPr/>
        </p:nvGrpSpPr>
        <p:grpSpPr>
          <a:xfrm>
            <a:off x="3719858" y="6021288"/>
            <a:ext cx="1396924" cy="420036"/>
            <a:chOff x="3198902" y="1097559"/>
            <a:chExt cx="1396924" cy="420036"/>
          </a:xfrm>
        </p:grpSpPr>
        <p:sp>
          <p:nvSpPr>
            <p:cNvPr id="243" name="Oval 5"/>
            <p:cNvSpPr>
              <a:spLocks noChangeArrowheads="1"/>
            </p:cNvSpPr>
            <p:nvPr/>
          </p:nvSpPr>
          <p:spPr bwMode="auto">
            <a:xfrm>
              <a:off x="3854898" y="1273755"/>
              <a:ext cx="243840" cy="243840"/>
            </a:xfrm>
            <a:prstGeom prst="ellipse">
              <a:avLst/>
            </a:prstGeom>
            <a:solidFill>
              <a:srgbClr val="3B4DAD"/>
            </a:solidFill>
            <a:ln w="38100" cmpd="sng">
              <a:solidFill>
                <a:srgbClr val="3B4DAD"/>
              </a:solidFill>
              <a:round/>
              <a:headEnd/>
              <a:tailEnd/>
            </a:ln>
            <a:effectLst/>
          </p:spPr>
          <p:txBody>
            <a:bodyPr wrap="none" anchor="ctr"/>
            <a:lstStyle/>
            <a:p>
              <a:endParaRPr lang="en-US"/>
            </a:p>
          </p:txBody>
        </p:sp>
        <p:sp>
          <p:nvSpPr>
            <p:cNvPr id="244" name="Line 6"/>
            <p:cNvSpPr>
              <a:spLocks noChangeShapeType="1"/>
            </p:cNvSpPr>
            <p:nvPr/>
          </p:nvSpPr>
          <p:spPr bwMode="auto">
            <a:xfrm>
              <a:off x="3198902" y="1388520"/>
              <a:ext cx="666000"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45" name="Line 7"/>
            <p:cNvSpPr>
              <a:spLocks noChangeShapeType="1"/>
            </p:cNvSpPr>
            <p:nvPr/>
          </p:nvSpPr>
          <p:spPr bwMode="auto">
            <a:xfrm>
              <a:off x="4108145" y="1412443"/>
              <a:ext cx="487681" cy="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sp>
          <p:nvSpPr>
            <p:cNvPr id="246" name="Line 8"/>
            <p:cNvSpPr>
              <a:spLocks noChangeShapeType="1"/>
            </p:cNvSpPr>
            <p:nvPr/>
          </p:nvSpPr>
          <p:spPr bwMode="auto">
            <a:xfrm>
              <a:off x="3986225" y="1097559"/>
              <a:ext cx="0" cy="183600"/>
            </a:xfrm>
            <a:prstGeom prst="line">
              <a:avLst/>
            </a:prstGeom>
            <a:solidFill>
              <a:srgbClr val="3B4DAD"/>
            </a:solidFill>
            <a:ln w="38100" cmpd="sng">
              <a:solidFill>
                <a:srgbClr val="3B4DAD"/>
              </a:solidFill>
              <a:round/>
              <a:headEnd/>
              <a:tailEnd type="triangle" w="med" len="med"/>
            </a:ln>
            <a:effectLst/>
          </p:spPr>
          <p:txBody>
            <a:bodyPr wrap="none" anchor="ctr"/>
            <a:lstStyle/>
            <a:p>
              <a:endParaRPr lang="en-US"/>
            </a:p>
          </p:txBody>
        </p:sp>
      </p:grpSp>
      <p:cxnSp>
        <p:nvCxnSpPr>
          <p:cNvPr id="242" name="Straight Connector 241"/>
          <p:cNvCxnSpPr/>
          <p:nvPr/>
        </p:nvCxnSpPr>
        <p:spPr>
          <a:xfrm>
            <a:off x="4211960" y="5763138"/>
            <a:ext cx="0" cy="428400"/>
          </a:xfrm>
          <a:prstGeom prst="line">
            <a:avLst/>
          </a:prstGeom>
          <a:ln w="19050" cmpd="sng">
            <a:solidFill>
              <a:schemeClr val="tx1"/>
            </a:solidFill>
            <a:prstDash val="lgDashDot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24" name="Cloud 123"/>
          <p:cNvSpPr/>
          <p:nvPr/>
        </p:nvSpPr>
        <p:spPr>
          <a:xfrm>
            <a:off x="2987824" y="4941168"/>
            <a:ext cx="1123195" cy="1728192"/>
          </a:xfrm>
          <a:prstGeom prst="cloud">
            <a:avLst/>
          </a:prstGeom>
          <a:solidFill>
            <a:schemeClr val="bg1"/>
          </a:solidFill>
          <a:ln>
            <a:solidFill>
              <a:srgbClr val="0000FF"/>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Cloud 137"/>
          <p:cNvSpPr/>
          <p:nvPr/>
        </p:nvSpPr>
        <p:spPr>
          <a:xfrm>
            <a:off x="2598851" y="5208610"/>
            <a:ext cx="686002" cy="947386"/>
          </a:xfrm>
          <a:prstGeom prst="cloud">
            <a:avLst/>
          </a:prstGeom>
          <a:solidFill>
            <a:schemeClr val="bg1"/>
          </a:solidFill>
          <a:ln w="31750" cmpd="sng">
            <a:solidFill>
              <a:srgbClr val="FF0000"/>
            </a:solidFill>
            <a:prstDash val="sysDash"/>
          </a:ln>
          <a:effectLst>
            <a:outerShdw blurRad="40005" dist="22987" dir="5400000" algn="tl" rotWithShape="0">
              <a:schemeClr val="tx2">
                <a:alpha val="35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7" name="Line 7"/>
          <p:cNvSpPr>
            <a:spLocks noChangeShapeType="1"/>
          </p:cNvSpPr>
          <p:nvPr/>
        </p:nvSpPr>
        <p:spPr bwMode="auto">
          <a:xfrm>
            <a:off x="2382827" y="5183148"/>
            <a:ext cx="532989" cy="415384"/>
          </a:xfrm>
          <a:prstGeom prst="line">
            <a:avLst/>
          </a:prstGeom>
          <a:solidFill>
            <a:srgbClr val="3B4DAD"/>
          </a:solidFill>
          <a:ln w="57150" cmpd="sng">
            <a:solidFill>
              <a:srgbClr val="FF0000"/>
            </a:solidFill>
            <a:round/>
            <a:headEnd/>
            <a:tailEnd type="arrow" w="sm" len="sm"/>
          </a:ln>
          <a:effectLst/>
        </p:spPr>
        <p:txBody>
          <a:bodyPr wrap="none" anchor="ctr"/>
          <a:lstStyle/>
          <a:p>
            <a:endParaRPr lang="en-US"/>
          </a:p>
        </p:txBody>
      </p:sp>
    </p:spTree>
    <p:extLst>
      <p:ext uri="{BB962C8B-B14F-4D97-AF65-F5344CB8AC3E}">
        <p14:creationId xmlns:p14="http://schemas.microsoft.com/office/powerpoint/2010/main" val="307801324"/>
      </p:ext>
    </p:extLst>
  </p:cSld>
  <p:clrMapOvr>
    <a:masterClrMapping/>
  </p:clrMapOvr>
  <mc:AlternateContent xmlns:mc="http://schemas.openxmlformats.org/markup-compatibility/2006" xmlns:p14="http://schemas.microsoft.com/office/powerpoint/2010/main">
    <mc:Choice Requires="p14">
      <p:transition spd="slow" p14:dur="2000" advTm="53289"/>
    </mc:Choice>
    <mc:Fallback xmlns="">
      <p:transition xmlns:p14="http://schemas.microsoft.com/office/powerpoint/2010/main" spd="slow" advTm="5328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Content Placeholder 4"/>
          <p:cNvGraphicFramePr>
            <a:graphicFrameLocks noChangeAspect="1"/>
          </p:cNvGraphicFramePr>
          <p:nvPr>
            <p:extLst>
              <p:ext uri="{D42A27DB-BD31-4B8C-83A1-F6EECF244321}">
                <p14:modId xmlns:p14="http://schemas.microsoft.com/office/powerpoint/2010/main" val="2611285011"/>
              </p:ext>
            </p:extLst>
          </p:nvPr>
        </p:nvGraphicFramePr>
        <p:xfrm>
          <a:off x="4030201" y="5301207"/>
          <a:ext cx="857250" cy="304800"/>
        </p:xfrm>
        <a:graphic>
          <a:graphicData uri="http://schemas.openxmlformats.org/presentationml/2006/ole">
            <mc:AlternateContent xmlns:mc="http://schemas.openxmlformats.org/markup-compatibility/2006">
              <mc:Choice xmlns:v="urn:schemas-microsoft-com:vml" Requires="v">
                <p:oleObj spid="_x0000_s205361" name="Equation" r:id="rId3" imgW="571500" imgH="203200" progId="Equation.3">
                  <p:embed/>
                </p:oleObj>
              </mc:Choice>
              <mc:Fallback>
                <p:oleObj name="Equation" r:id="rId3" imgW="571500" imgH="203200" progId="Equation.3">
                  <p:embed/>
                  <p:pic>
                    <p:nvPicPr>
                      <p:cNvPr id="0" name=""/>
                      <p:cNvPicPr/>
                      <p:nvPr/>
                    </p:nvPicPr>
                    <p:blipFill>
                      <a:blip r:embed="rId4"/>
                      <a:stretch>
                        <a:fillRect/>
                      </a:stretch>
                    </p:blipFill>
                    <p:spPr>
                      <a:xfrm>
                        <a:off x="4030201" y="5301207"/>
                        <a:ext cx="857250" cy="304800"/>
                      </a:xfrm>
                      <a:prstGeom prst="rect">
                        <a:avLst/>
                      </a:prstGeom>
                    </p:spPr>
                  </p:pic>
                </p:oleObj>
              </mc:Fallback>
            </mc:AlternateContent>
          </a:graphicData>
        </a:graphic>
      </p:graphicFrame>
      <p:cxnSp>
        <p:nvCxnSpPr>
          <p:cNvPr id="81" name="Straight Arrow Connector 80"/>
          <p:cNvCxnSpPr/>
          <p:nvPr/>
        </p:nvCxnSpPr>
        <p:spPr>
          <a:xfrm flipV="1">
            <a:off x="3569362" y="5611138"/>
            <a:ext cx="1345410" cy="46164"/>
          </a:xfrm>
          <a:prstGeom prst="straightConnector1">
            <a:avLst/>
          </a:prstGeom>
          <a:ln w="22225" cmpd="sng">
            <a:solidFill>
              <a:schemeClr val="accent2"/>
            </a:solidFill>
            <a:prstDash val="dash"/>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1201704" y="3700533"/>
            <a:ext cx="360040" cy="956424"/>
          </a:xfrm>
          <a:prstGeom prst="straightConnector1">
            <a:avLst/>
          </a:prstGeom>
          <a:ln w="22225" cmpd="sng">
            <a:solidFill>
              <a:srgbClr val="0000FF"/>
            </a:solidFill>
            <a:prstDash val="dash"/>
            <a:headEnd type="none" w="lg" len="lg"/>
            <a:tailEnd type="none"/>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971600" y="4005064"/>
            <a:ext cx="864096" cy="36004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1" name="Content Placeholder 4"/>
          <p:cNvGraphicFramePr>
            <a:graphicFrameLocks noChangeAspect="1"/>
          </p:cNvGraphicFramePr>
          <p:nvPr>
            <p:extLst>
              <p:ext uri="{D42A27DB-BD31-4B8C-83A1-F6EECF244321}">
                <p14:modId xmlns:p14="http://schemas.microsoft.com/office/powerpoint/2010/main" val="2667169424"/>
              </p:ext>
            </p:extLst>
          </p:nvPr>
        </p:nvGraphicFramePr>
        <p:xfrm>
          <a:off x="949325" y="4076700"/>
          <a:ext cx="952500" cy="304800"/>
        </p:xfrm>
        <a:graphic>
          <a:graphicData uri="http://schemas.openxmlformats.org/presentationml/2006/ole">
            <mc:AlternateContent xmlns:mc="http://schemas.openxmlformats.org/markup-compatibility/2006">
              <mc:Choice xmlns:v="urn:schemas-microsoft-com:vml" Requires="v">
                <p:oleObj spid="_x0000_s205362" name="Equation" r:id="rId5" imgW="635000" imgH="203200" progId="Equation.3">
                  <p:embed/>
                </p:oleObj>
              </mc:Choice>
              <mc:Fallback>
                <p:oleObj name="Equation" r:id="rId5" imgW="635000" imgH="203200" progId="Equation.3">
                  <p:embed/>
                  <p:pic>
                    <p:nvPicPr>
                      <p:cNvPr id="0" name=""/>
                      <p:cNvPicPr/>
                      <p:nvPr/>
                    </p:nvPicPr>
                    <p:blipFill>
                      <a:blip r:embed="rId6"/>
                      <a:stretch>
                        <a:fillRect/>
                      </a:stretch>
                    </p:blipFill>
                    <p:spPr>
                      <a:xfrm>
                        <a:off x="949325" y="4076700"/>
                        <a:ext cx="952500" cy="304800"/>
                      </a:xfrm>
                      <a:prstGeom prst="rect">
                        <a:avLst/>
                      </a:prstGeom>
                    </p:spPr>
                  </p:pic>
                </p:oleObj>
              </mc:Fallback>
            </mc:AlternateContent>
          </a:graphicData>
        </a:graphic>
      </p:graphicFrame>
      <p:cxnSp>
        <p:nvCxnSpPr>
          <p:cNvPr id="73" name="Straight Arrow Connector 72"/>
          <p:cNvCxnSpPr/>
          <p:nvPr/>
        </p:nvCxnSpPr>
        <p:spPr>
          <a:xfrm flipV="1">
            <a:off x="801060" y="5661248"/>
            <a:ext cx="2690820" cy="92328"/>
          </a:xfrm>
          <a:prstGeom prst="straightConnector1">
            <a:avLst/>
          </a:prstGeom>
          <a:ln w="22225" cmpd="sng">
            <a:solidFill>
              <a:schemeClr val="accent2"/>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Media-based vs. </a:t>
            </a:r>
            <a:r>
              <a:rPr lang="en-US" dirty="0" smtClean="0"/>
              <a:t>Legacy Systems: </a:t>
            </a:r>
            <a:r>
              <a:rPr lang="en-US" dirty="0"/>
              <a:t/>
            </a:r>
            <a:br>
              <a:rPr lang="en-US" dirty="0"/>
            </a:br>
            <a:r>
              <a:rPr lang="en-US" dirty="0" smtClean="0"/>
              <a:t>Effective Dimensionality </a:t>
            </a:r>
            <a:endParaRPr lang="en-US" dirty="0"/>
          </a:p>
        </p:txBody>
      </p:sp>
      <p:sp>
        <p:nvSpPr>
          <p:cNvPr id="4" name="Slide Number Placeholder 3"/>
          <p:cNvSpPr>
            <a:spLocks noGrp="1"/>
          </p:cNvSpPr>
          <p:nvPr>
            <p:ph type="sldNum" sz="quarter" idx="12"/>
          </p:nvPr>
        </p:nvSpPr>
        <p:spPr>
          <a:xfrm>
            <a:off x="8604448" y="6453336"/>
            <a:ext cx="496953" cy="347426"/>
          </a:xfrm>
        </p:spPr>
        <p:txBody>
          <a:bodyPr/>
          <a:lstStyle/>
          <a:p>
            <a:fld id="{995B6B0D-9A43-4647-9594-9D9105F8855F}" type="slidenum">
              <a:rPr lang="en-US" sz="1800" smtClean="0"/>
              <a:pPr/>
              <a:t>8</a:t>
            </a:fld>
            <a:endParaRPr lang="en-US" sz="1800"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554961816"/>
              </p:ext>
            </p:extLst>
          </p:nvPr>
        </p:nvGraphicFramePr>
        <p:xfrm>
          <a:off x="207963" y="1858963"/>
          <a:ext cx="2282825" cy="461962"/>
        </p:xfrm>
        <a:graphic>
          <a:graphicData uri="http://schemas.openxmlformats.org/presentationml/2006/ole">
            <mc:AlternateContent xmlns:mc="http://schemas.openxmlformats.org/markup-compatibility/2006">
              <mc:Choice xmlns:v="urn:schemas-microsoft-com:vml" Requires="v">
                <p:oleObj spid="_x0000_s205363" name="Equation" r:id="rId7" imgW="1003300" imgH="203200" progId="Equation.3">
                  <p:embed/>
                </p:oleObj>
              </mc:Choice>
              <mc:Fallback>
                <p:oleObj name="Equation" r:id="rId7" imgW="1003300" imgH="203200" progId="Equation.3">
                  <p:embed/>
                  <p:pic>
                    <p:nvPicPr>
                      <p:cNvPr id="0" name=""/>
                      <p:cNvPicPr/>
                      <p:nvPr/>
                    </p:nvPicPr>
                    <p:blipFill>
                      <a:blip r:embed="rId8"/>
                      <a:stretch>
                        <a:fillRect/>
                      </a:stretch>
                    </p:blipFill>
                    <p:spPr>
                      <a:xfrm>
                        <a:off x="207963" y="1858963"/>
                        <a:ext cx="2282825" cy="461962"/>
                      </a:xfrm>
                      <a:prstGeom prst="rect">
                        <a:avLst/>
                      </a:prstGeom>
                    </p:spPr>
                  </p:pic>
                </p:oleObj>
              </mc:Fallback>
            </mc:AlternateContent>
          </a:graphicData>
        </a:graphic>
      </p:graphicFrame>
      <p:cxnSp>
        <p:nvCxnSpPr>
          <p:cNvPr id="9" name="Straight Arrow Connector 8"/>
          <p:cNvCxnSpPr/>
          <p:nvPr/>
        </p:nvCxnSpPr>
        <p:spPr>
          <a:xfrm flipV="1">
            <a:off x="766524" y="2564904"/>
            <a:ext cx="0" cy="3204000"/>
          </a:xfrm>
          <a:prstGeom prst="straightConnector1">
            <a:avLst/>
          </a:prstGeom>
          <a:ln w="38100" cmpd="sng">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55576" y="5778103"/>
            <a:ext cx="6292800" cy="0"/>
          </a:xfrm>
          <a:prstGeom prst="straightConnector1">
            <a:avLst/>
          </a:prstGeom>
          <a:ln w="38100" cmpd="sng">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83768" y="1844824"/>
            <a:ext cx="6468437" cy="461665"/>
          </a:xfrm>
          <a:prstGeom prst="rect">
            <a:avLst/>
          </a:prstGeom>
          <a:noFill/>
        </p:spPr>
        <p:txBody>
          <a:bodyPr wrap="none" rtlCol="0">
            <a:spAutoFit/>
          </a:bodyPr>
          <a:lstStyle/>
          <a:p>
            <a:r>
              <a:rPr lang="en-US" sz="2400" dirty="0" smtClean="0"/>
              <a:t>: Eigenvalues of a </a:t>
            </a:r>
            <a:r>
              <a:rPr lang="en-US" sz="2400" i="1" dirty="0" err="1" smtClean="0">
                <a:latin typeface="Times New Roman"/>
                <a:cs typeface="Times New Roman"/>
              </a:rPr>
              <a:t>K</a:t>
            </a:r>
            <a:r>
              <a:rPr lang="en-US" sz="2400" dirty="0" err="1" smtClean="0"/>
              <a:t>x</a:t>
            </a:r>
            <a:r>
              <a:rPr lang="en-US" sz="2400" i="1" dirty="0" err="1" smtClean="0">
                <a:latin typeface="Times New Roman"/>
                <a:cs typeface="Times New Roman"/>
              </a:rPr>
              <a:t>K</a:t>
            </a:r>
            <a:r>
              <a:rPr lang="en-US" sz="2400" dirty="0" smtClean="0"/>
              <a:t> </a:t>
            </a:r>
            <a:r>
              <a:rPr lang="en-US" sz="2400" dirty="0" err="1" smtClean="0"/>
              <a:t>Wishart</a:t>
            </a:r>
            <a:r>
              <a:rPr lang="en-US" sz="2400" dirty="0" smtClean="0"/>
              <a:t> random matrix</a:t>
            </a:r>
            <a:endParaRPr lang="en-US" sz="2400" dirty="0"/>
          </a:p>
        </p:txBody>
      </p:sp>
      <p:cxnSp>
        <p:nvCxnSpPr>
          <p:cNvPr id="15" name="Straight Arrow Connector 14"/>
          <p:cNvCxnSpPr/>
          <p:nvPr/>
        </p:nvCxnSpPr>
        <p:spPr>
          <a:xfrm flipV="1">
            <a:off x="790352" y="5616550"/>
            <a:ext cx="1440000" cy="144016"/>
          </a:xfrm>
          <a:prstGeom prst="straightConnector1">
            <a:avLst/>
          </a:prstGeom>
          <a:ln w="22225" cmpd="sng">
            <a:solidFill>
              <a:srgbClr val="FF0000"/>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235659" y="5228035"/>
            <a:ext cx="1634400" cy="388800"/>
          </a:xfrm>
          <a:prstGeom prst="straightConnector1">
            <a:avLst/>
          </a:prstGeom>
          <a:ln w="22225" cmpd="sng">
            <a:solidFill>
              <a:srgbClr val="FF0000"/>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23" name="Content Placeholder 4"/>
          <p:cNvGraphicFramePr>
            <a:graphicFrameLocks noChangeAspect="1"/>
          </p:cNvGraphicFramePr>
          <p:nvPr>
            <p:extLst>
              <p:ext uri="{D42A27DB-BD31-4B8C-83A1-F6EECF244321}">
                <p14:modId xmlns:p14="http://schemas.microsoft.com/office/powerpoint/2010/main" val="3753587670"/>
              </p:ext>
            </p:extLst>
          </p:nvPr>
        </p:nvGraphicFramePr>
        <p:xfrm>
          <a:off x="5086350" y="5876925"/>
          <a:ext cx="1006475" cy="547688"/>
        </p:xfrm>
        <a:graphic>
          <a:graphicData uri="http://schemas.openxmlformats.org/presentationml/2006/ole">
            <mc:AlternateContent xmlns:mc="http://schemas.openxmlformats.org/markup-compatibility/2006">
              <mc:Choice xmlns:v="urn:schemas-microsoft-com:vml" Requires="v">
                <p:oleObj spid="_x0000_s205364" name="Equation" r:id="rId9" imgW="838200" imgH="457200" progId="Equation.3">
                  <p:embed/>
                </p:oleObj>
              </mc:Choice>
              <mc:Fallback>
                <p:oleObj name="Equation" r:id="rId9" imgW="838200" imgH="457200" progId="Equation.3">
                  <p:embed/>
                  <p:pic>
                    <p:nvPicPr>
                      <p:cNvPr id="0" name=""/>
                      <p:cNvPicPr/>
                      <p:nvPr/>
                    </p:nvPicPr>
                    <p:blipFill>
                      <a:blip r:embed="rId10"/>
                      <a:stretch>
                        <a:fillRect/>
                      </a:stretch>
                    </p:blipFill>
                    <p:spPr>
                      <a:xfrm>
                        <a:off x="5086350" y="5876925"/>
                        <a:ext cx="1006475" cy="547688"/>
                      </a:xfrm>
                      <a:prstGeom prst="rect">
                        <a:avLst/>
                      </a:prstGeom>
                    </p:spPr>
                  </p:pic>
                </p:oleObj>
              </mc:Fallback>
            </mc:AlternateContent>
          </a:graphicData>
        </a:graphic>
      </p:graphicFrame>
      <p:graphicFrame>
        <p:nvGraphicFramePr>
          <p:cNvPr id="24" name="Content Placeholder 4"/>
          <p:cNvGraphicFramePr>
            <a:graphicFrameLocks noChangeAspect="1"/>
          </p:cNvGraphicFramePr>
          <p:nvPr>
            <p:extLst>
              <p:ext uri="{D42A27DB-BD31-4B8C-83A1-F6EECF244321}">
                <p14:modId xmlns:p14="http://schemas.microsoft.com/office/powerpoint/2010/main" val="1731937106"/>
              </p:ext>
            </p:extLst>
          </p:nvPr>
        </p:nvGraphicFramePr>
        <p:xfrm>
          <a:off x="3233738" y="5876925"/>
          <a:ext cx="1066800" cy="519113"/>
        </p:xfrm>
        <a:graphic>
          <a:graphicData uri="http://schemas.openxmlformats.org/presentationml/2006/ole">
            <mc:AlternateContent xmlns:mc="http://schemas.openxmlformats.org/markup-compatibility/2006">
              <mc:Choice xmlns:v="urn:schemas-microsoft-com:vml" Requires="v">
                <p:oleObj spid="_x0000_s205365" name="Equation" r:id="rId11" imgW="889000" imgH="431800" progId="Equation.3">
                  <p:embed/>
                </p:oleObj>
              </mc:Choice>
              <mc:Fallback>
                <p:oleObj name="Equation" r:id="rId11" imgW="889000" imgH="431800" progId="Equation.3">
                  <p:embed/>
                  <p:pic>
                    <p:nvPicPr>
                      <p:cNvPr id="0" name=""/>
                      <p:cNvPicPr/>
                      <p:nvPr/>
                    </p:nvPicPr>
                    <p:blipFill>
                      <a:blip r:embed="rId12"/>
                      <a:stretch>
                        <a:fillRect/>
                      </a:stretch>
                    </p:blipFill>
                    <p:spPr>
                      <a:xfrm>
                        <a:off x="3233738" y="5876925"/>
                        <a:ext cx="1066800" cy="519113"/>
                      </a:xfrm>
                      <a:prstGeom prst="rect">
                        <a:avLst/>
                      </a:prstGeom>
                    </p:spPr>
                  </p:pic>
                </p:oleObj>
              </mc:Fallback>
            </mc:AlternateContent>
          </a:graphicData>
        </a:graphic>
      </p:graphicFrame>
      <p:cxnSp>
        <p:nvCxnSpPr>
          <p:cNvPr id="35" name="Straight Connector 34"/>
          <p:cNvCxnSpPr/>
          <p:nvPr/>
        </p:nvCxnSpPr>
        <p:spPr>
          <a:xfrm>
            <a:off x="2246037" y="5611620"/>
            <a:ext cx="0" cy="154800"/>
          </a:xfrm>
          <a:prstGeom prst="line">
            <a:avLst/>
          </a:prstGeom>
          <a:ln w="15875" cmpd="sng">
            <a:solidFill>
              <a:schemeClr val="tx1"/>
            </a:solidFill>
            <a:prstDash val="sys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851920" y="4653136"/>
            <a:ext cx="1080120" cy="576064"/>
          </a:xfrm>
          <a:prstGeom prst="straightConnector1">
            <a:avLst/>
          </a:prstGeom>
          <a:ln w="22225" cmpd="sng">
            <a:solidFill>
              <a:srgbClr val="FF0000"/>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60801" y="5238081"/>
            <a:ext cx="0" cy="536400"/>
          </a:xfrm>
          <a:prstGeom prst="line">
            <a:avLst/>
          </a:prstGeom>
          <a:ln w="15875" cmpd="sng">
            <a:solidFill>
              <a:schemeClr val="tx1"/>
            </a:solidFill>
            <a:prstDash val="sys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5053072" y="4077072"/>
            <a:ext cx="383024" cy="450592"/>
          </a:xfrm>
          <a:prstGeom prst="straightConnector1">
            <a:avLst/>
          </a:prstGeom>
          <a:ln w="22225" cmpd="sng">
            <a:solidFill>
              <a:srgbClr val="FF0000"/>
            </a:solidFill>
            <a:prstDash val="dash"/>
            <a:headEnd type="none" w="lg" len="lg"/>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44" name="Content Placeholder 4"/>
          <p:cNvGraphicFramePr>
            <a:graphicFrameLocks noChangeAspect="1"/>
          </p:cNvGraphicFramePr>
          <p:nvPr>
            <p:extLst>
              <p:ext uri="{D42A27DB-BD31-4B8C-83A1-F6EECF244321}">
                <p14:modId xmlns:p14="http://schemas.microsoft.com/office/powerpoint/2010/main" val="3145163526"/>
              </p:ext>
            </p:extLst>
          </p:nvPr>
        </p:nvGraphicFramePr>
        <p:xfrm>
          <a:off x="3138488" y="4581525"/>
          <a:ext cx="1403350" cy="258763"/>
        </p:xfrm>
        <a:graphic>
          <a:graphicData uri="http://schemas.openxmlformats.org/presentationml/2006/ole">
            <mc:AlternateContent xmlns:mc="http://schemas.openxmlformats.org/markup-compatibility/2006">
              <mc:Choice xmlns:v="urn:schemas-microsoft-com:vml" Requires="v">
                <p:oleObj spid="_x0000_s205366" name="Equation" r:id="rId13" imgW="1168400" imgH="215900" progId="Equation.3">
                  <p:embed/>
                </p:oleObj>
              </mc:Choice>
              <mc:Fallback>
                <p:oleObj name="Equation" r:id="rId13" imgW="1168400" imgH="215900" progId="Equation.3">
                  <p:embed/>
                  <p:pic>
                    <p:nvPicPr>
                      <p:cNvPr id="0" name=""/>
                      <p:cNvPicPr/>
                      <p:nvPr/>
                    </p:nvPicPr>
                    <p:blipFill>
                      <a:blip r:embed="rId14"/>
                      <a:stretch>
                        <a:fillRect/>
                      </a:stretch>
                    </p:blipFill>
                    <p:spPr>
                      <a:xfrm>
                        <a:off x="3138488" y="4581525"/>
                        <a:ext cx="1403350" cy="258763"/>
                      </a:xfrm>
                      <a:prstGeom prst="rect">
                        <a:avLst/>
                      </a:prstGeom>
                    </p:spPr>
                  </p:pic>
                </p:oleObj>
              </mc:Fallback>
            </mc:AlternateContent>
          </a:graphicData>
        </a:graphic>
      </p:graphicFrame>
      <p:graphicFrame>
        <p:nvGraphicFramePr>
          <p:cNvPr id="45" name="Content Placeholder 4"/>
          <p:cNvGraphicFramePr>
            <a:graphicFrameLocks noChangeAspect="1"/>
          </p:cNvGraphicFramePr>
          <p:nvPr>
            <p:extLst>
              <p:ext uri="{D42A27DB-BD31-4B8C-83A1-F6EECF244321}">
                <p14:modId xmlns:p14="http://schemas.microsoft.com/office/powerpoint/2010/main" val="521949699"/>
              </p:ext>
            </p:extLst>
          </p:nvPr>
        </p:nvGraphicFramePr>
        <p:xfrm>
          <a:off x="2217738" y="5084763"/>
          <a:ext cx="1082675" cy="244475"/>
        </p:xfrm>
        <a:graphic>
          <a:graphicData uri="http://schemas.openxmlformats.org/presentationml/2006/ole">
            <mc:AlternateContent xmlns:mc="http://schemas.openxmlformats.org/markup-compatibility/2006">
              <mc:Choice xmlns:v="urn:schemas-microsoft-com:vml" Requires="v">
                <p:oleObj spid="_x0000_s205367" name="Equation" r:id="rId15" imgW="901700" imgH="203200" progId="Equation.3">
                  <p:embed/>
                </p:oleObj>
              </mc:Choice>
              <mc:Fallback>
                <p:oleObj name="Equation" r:id="rId15" imgW="901700" imgH="203200" progId="Equation.3">
                  <p:embed/>
                  <p:pic>
                    <p:nvPicPr>
                      <p:cNvPr id="0" name=""/>
                      <p:cNvPicPr/>
                      <p:nvPr/>
                    </p:nvPicPr>
                    <p:blipFill>
                      <a:blip r:embed="rId16"/>
                      <a:stretch>
                        <a:fillRect/>
                      </a:stretch>
                    </p:blipFill>
                    <p:spPr>
                      <a:xfrm>
                        <a:off x="2217738" y="5084763"/>
                        <a:ext cx="1082675" cy="244475"/>
                      </a:xfrm>
                      <a:prstGeom prst="rect">
                        <a:avLst/>
                      </a:prstGeom>
                    </p:spPr>
                  </p:pic>
                </p:oleObj>
              </mc:Fallback>
            </mc:AlternateContent>
          </a:graphicData>
        </a:graphic>
      </p:graphicFrame>
      <p:graphicFrame>
        <p:nvGraphicFramePr>
          <p:cNvPr id="46" name="Content Placeholder 4"/>
          <p:cNvGraphicFramePr>
            <a:graphicFrameLocks noChangeAspect="1"/>
          </p:cNvGraphicFramePr>
          <p:nvPr>
            <p:extLst>
              <p:ext uri="{D42A27DB-BD31-4B8C-83A1-F6EECF244321}">
                <p14:modId xmlns:p14="http://schemas.microsoft.com/office/powerpoint/2010/main" val="17372986"/>
              </p:ext>
            </p:extLst>
          </p:nvPr>
        </p:nvGraphicFramePr>
        <p:xfrm>
          <a:off x="1043608" y="5157192"/>
          <a:ext cx="777240" cy="243840"/>
        </p:xfrm>
        <a:graphic>
          <a:graphicData uri="http://schemas.openxmlformats.org/presentationml/2006/ole">
            <mc:AlternateContent xmlns:mc="http://schemas.openxmlformats.org/markup-compatibility/2006">
              <mc:Choice xmlns:v="urn:schemas-microsoft-com:vml" Requires="v">
                <p:oleObj spid="_x0000_s205368" name="Equation" r:id="rId17" imgW="647700" imgH="203200" progId="Equation.3">
                  <p:embed/>
                </p:oleObj>
              </mc:Choice>
              <mc:Fallback>
                <p:oleObj name="Equation" r:id="rId17" imgW="647700" imgH="203200" progId="Equation.3">
                  <p:embed/>
                  <p:pic>
                    <p:nvPicPr>
                      <p:cNvPr id="0" name=""/>
                      <p:cNvPicPr/>
                      <p:nvPr/>
                    </p:nvPicPr>
                    <p:blipFill>
                      <a:blip r:embed="rId18"/>
                      <a:stretch>
                        <a:fillRect/>
                      </a:stretch>
                    </p:blipFill>
                    <p:spPr>
                      <a:xfrm>
                        <a:off x="1043608" y="5157192"/>
                        <a:ext cx="777240" cy="243840"/>
                      </a:xfrm>
                      <a:prstGeom prst="rect">
                        <a:avLst/>
                      </a:prstGeom>
                    </p:spPr>
                  </p:pic>
                </p:oleObj>
              </mc:Fallback>
            </mc:AlternateContent>
          </a:graphicData>
        </a:graphic>
      </p:graphicFrame>
      <p:graphicFrame>
        <p:nvGraphicFramePr>
          <p:cNvPr id="48" name="Content Placeholder 4"/>
          <p:cNvGraphicFramePr>
            <a:graphicFrameLocks noChangeAspect="1"/>
          </p:cNvGraphicFramePr>
          <p:nvPr>
            <p:extLst>
              <p:ext uri="{D42A27DB-BD31-4B8C-83A1-F6EECF244321}">
                <p14:modId xmlns:p14="http://schemas.microsoft.com/office/powerpoint/2010/main" val="1927476047"/>
              </p:ext>
            </p:extLst>
          </p:nvPr>
        </p:nvGraphicFramePr>
        <p:xfrm>
          <a:off x="6157913" y="2954338"/>
          <a:ext cx="2514600" cy="323850"/>
        </p:xfrm>
        <a:graphic>
          <a:graphicData uri="http://schemas.openxmlformats.org/presentationml/2006/ole">
            <mc:AlternateContent xmlns:mc="http://schemas.openxmlformats.org/markup-compatibility/2006">
              <mc:Choice xmlns:v="urn:schemas-microsoft-com:vml" Requires="v">
                <p:oleObj spid="_x0000_s205369" name="Equation" r:id="rId19" imgW="1676400" imgH="215900" progId="Equation.3">
                  <p:embed/>
                </p:oleObj>
              </mc:Choice>
              <mc:Fallback>
                <p:oleObj name="Equation" r:id="rId19" imgW="1676400" imgH="215900" progId="Equation.3">
                  <p:embed/>
                  <p:pic>
                    <p:nvPicPr>
                      <p:cNvPr id="0" name=""/>
                      <p:cNvPicPr/>
                      <p:nvPr/>
                    </p:nvPicPr>
                    <p:blipFill>
                      <a:blip r:embed="rId20"/>
                      <a:stretch>
                        <a:fillRect/>
                      </a:stretch>
                    </p:blipFill>
                    <p:spPr>
                      <a:xfrm>
                        <a:off x="6157913" y="2954338"/>
                        <a:ext cx="2514600" cy="323850"/>
                      </a:xfrm>
                      <a:prstGeom prst="rect">
                        <a:avLst/>
                      </a:prstGeom>
                    </p:spPr>
                  </p:pic>
                </p:oleObj>
              </mc:Fallback>
            </mc:AlternateContent>
          </a:graphicData>
        </a:graphic>
      </p:graphicFrame>
      <p:graphicFrame>
        <p:nvGraphicFramePr>
          <p:cNvPr id="49" name="Content Placeholder 4"/>
          <p:cNvGraphicFramePr>
            <a:graphicFrameLocks noChangeAspect="1"/>
          </p:cNvGraphicFramePr>
          <p:nvPr>
            <p:extLst>
              <p:ext uri="{D42A27DB-BD31-4B8C-83A1-F6EECF244321}">
                <p14:modId xmlns:p14="http://schemas.microsoft.com/office/powerpoint/2010/main" val="1207924515"/>
              </p:ext>
            </p:extLst>
          </p:nvPr>
        </p:nvGraphicFramePr>
        <p:xfrm>
          <a:off x="1050925" y="5403850"/>
          <a:ext cx="730250" cy="244475"/>
        </p:xfrm>
        <a:graphic>
          <a:graphicData uri="http://schemas.openxmlformats.org/presentationml/2006/ole">
            <mc:AlternateContent xmlns:mc="http://schemas.openxmlformats.org/markup-compatibility/2006">
              <mc:Choice xmlns:v="urn:schemas-microsoft-com:vml" Requires="v">
                <p:oleObj spid="_x0000_s205370" name="Equation" r:id="rId21" imgW="609600" imgH="203200" progId="Equation.3">
                  <p:embed/>
                </p:oleObj>
              </mc:Choice>
              <mc:Fallback>
                <p:oleObj name="Equation" r:id="rId21" imgW="609600" imgH="203200" progId="Equation.3">
                  <p:embed/>
                  <p:pic>
                    <p:nvPicPr>
                      <p:cNvPr id="0" name=""/>
                      <p:cNvPicPr/>
                      <p:nvPr/>
                    </p:nvPicPr>
                    <p:blipFill>
                      <a:blip r:embed="rId22"/>
                      <a:stretch>
                        <a:fillRect/>
                      </a:stretch>
                    </p:blipFill>
                    <p:spPr>
                      <a:xfrm>
                        <a:off x="1050925" y="5403850"/>
                        <a:ext cx="730250" cy="244475"/>
                      </a:xfrm>
                      <a:prstGeom prst="rect">
                        <a:avLst/>
                      </a:prstGeom>
                    </p:spPr>
                  </p:pic>
                </p:oleObj>
              </mc:Fallback>
            </mc:AlternateContent>
          </a:graphicData>
        </a:graphic>
      </p:graphicFrame>
      <p:cxnSp>
        <p:nvCxnSpPr>
          <p:cNvPr id="54" name="Straight Arrow Connector 53"/>
          <p:cNvCxnSpPr/>
          <p:nvPr/>
        </p:nvCxnSpPr>
        <p:spPr>
          <a:xfrm flipV="1">
            <a:off x="5539472" y="2585224"/>
            <a:ext cx="534536" cy="1368152"/>
          </a:xfrm>
          <a:prstGeom prst="straightConnector1">
            <a:avLst/>
          </a:prstGeom>
          <a:ln w="22225" cmpd="sng">
            <a:solidFill>
              <a:srgbClr val="FF0000"/>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56" name="Content Placeholder 4"/>
          <p:cNvGraphicFramePr>
            <a:graphicFrameLocks noChangeAspect="1"/>
          </p:cNvGraphicFramePr>
          <p:nvPr>
            <p:extLst>
              <p:ext uri="{D42A27DB-BD31-4B8C-83A1-F6EECF244321}">
                <p14:modId xmlns:p14="http://schemas.microsoft.com/office/powerpoint/2010/main" val="4009196428"/>
              </p:ext>
            </p:extLst>
          </p:nvPr>
        </p:nvGraphicFramePr>
        <p:xfrm>
          <a:off x="6132513" y="3321050"/>
          <a:ext cx="2533650" cy="323850"/>
        </p:xfrm>
        <a:graphic>
          <a:graphicData uri="http://schemas.openxmlformats.org/presentationml/2006/ole">
            <mc:AlternateContent xmlns:mc="http://schemas.openxmlformats.org/markup-compatibility/2006">
              <mc:Choice xmlns:v="urn:schemas-microsoft-com:vml" Requires="v">
                <p:oleObj spid="_x0000_s205371" name="Equation" r:id="rId23" imgW="1689100" imgH="215900" progId="Equation.3">
                  <p:embed/>
                </p:oleObj>
              </mc:Choice>
              <mc:Fallback>
                <p:oleObj name="Equation" r:id="rId23" imgW="1689100" imgH="215900" progId="Equation.3">
                  <p:embed/>
                  <p:pic>
                    <p:nvPicPr>
                      <p:cNvPr id="0" name=""/>
                      <p:cNvPicPr/>
                      <p:nvPr/>
                    </p:nvPicPr>
                    <p:blipFill>
                      <a:blip r:embed="rId24"/>
                      <a:stretch>
                        <a:fillRect/>
                      </a:stretch>
                    </p:blipFill>
                    <p:spPr>
                      <a:xfrm>
                        <a:off x="6132513" y="3321050"/>
                        <a:ext cx="2533650" cy="323850"/>
                      </a:xfrm>
                      <a:prstGeom prst="rect">
                        <a:avLst/>
                      </a:prstGeom>
                    </p:spPr>
                  </p:pic>
                </p:oleObj>
              </mc:Fallback>
            </mc:AlternateContent>
          </a:graphicData>
        </a:graphic>
      </p:graphicFrame>
      <p:cxnSp>
        <p:nvCxnSpPr>
          <p:cNvPr id="57" name="Straight Arrow Connector 56"/>
          <p:cNvCxnSpPr/>
          <p:nvPr/>
        </p:nvCxnSpPr>
        <p:spPr>
          <a:xfrm flipV="1">
            <a:off x="1597392" y="2631997"/>
            <a:ext cx="360040" cy="956424"/>
          </a:xfrm>
          <a:prstGeom prst="straightConnector1">
            <a:avLst/>
          </a:prstGeom>
          <a:ln w="22225" cmpd="sng">
            <a:solidFill>
              <a:srgbClr val="0000FF"/>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797104" y="4787781"/>
            <a:ext cx="360040" cy="956424"/>
          </a:xfrm>
          <a:prstGeom prst="straightConnector1">
            <a:avLst/>
          </a:prstGeom>
          <a:ln w="22225" cmpd="sng">
            <a:solidFill>
              <a:srgbClr val="0000FF"/>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64" name="Content Placeholder 4"/>
          <p:cNvGraphicFramePr>
            <a:graphicFrameLocks noChangeAspect="1"/>
          </p:cNvGraphicFramePr>
          <p:nvPr>
            <p:extLst>
              <p:ext uri="{D42A27DB-BD31-4B8C-83A1-F6EECF244321}">
                <p14:modId xmlns:p14="http://schemas.microsoft.com/office/powerpoint/2010/main" val="149577851"/>
              </p:ext>
            </p:extLst>
          </p:nvPr>
        </p:nvGraphicFramePr>
        <p:xfrm>
          <a:off x="1930400" y="5876925"/>
          <a:ext cx="593725" cy="517525"/>
        </p:xfrm>
        <a:graphic>
          <a:graphicData uri="http://schemas.openxmlformats.org/presentationml/2006/ole">
            <mc:AlternateContent xmlns:mc="http://schemas.openxmlformats.org/markup-compatibility/2006">
              <mc:Choice xmlns:v="urn:schemas-microsoft-com:vml" Requires="v">
                <p:oleObj spid="_x0000_s205372" name="Equation" r:id="rId25" imgW="495300" imgH="431800" progId="Equation.3">
                  <p:embed/>
                </p:oleObj>
              </mc:Choice>
              <mc:Fallback>
                <p:oleObj name="Equation" r:id="rId25" imgW="495300" imgH="431800" progId="Equation.3">
                  <p:embed/>
                  <p:pic>
                    <p:nvPicPr>
                      <p:cNvPr id="0" name=""/>
                      <p:cNvPicPr/>
                      <p:nvPr/>
                    </p:nvPicPr>
                    <p:blipFill>
                      <a:blip r:embed="rId26"/>
                      <a:stretch>
                        <a:fillRect/>
                      </a:stretch>
                    </p:blipFill>
                    <p:spPr>
                      <a:xfrm>
                        <a:off x="1930400" y="5876925"/>
                        <a:ext cx="593725" cy="517525"/>
                      </a:xfrm>
                      <a:prstGeom prst="rect">
                        <a:avLst/>
                      </a:prstGeom>
                    </p:spPr>
                  </p:pic>
                </p:oleObj>
              </mc:Fallback>
            </mc:AlternateContent>
          </a:graphicData>
        </a:graphic>
      </p:graphicFrame>
      <p:cxnSp>
        <p:nvCxnSpPr>
          <p:cNvPr id="66" name="Straight Connector 65"/>
          <p:cNvCxnSpPr/>
          <p:nvPr/>
        </p:nvCxnSpPr>
        <p:spPr>
          <a:xfrm>
            <a:off x="5536320" y="3983669"/>
            <a:ext cx="0" cy="1760400"/>
          </a:xfrm>
          <a:prstGeom prst="line">
            <a:avLst/>
          </a:prstGeom>
          <a:ln w="15875" cmpd="sng">
            <a:solidFill>
              <a:schemeClr val="tx1"/>
            </a:solidFill>
            <a:prstDash val="sysDot"/>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5004048" y="5539130"/>
            <a:ext cx="1883574" cy="64630"/>
          </a:xfrm>
          <a:prstGeom prst="straightConnector1">
            <a:avLst/>
          </a:prstGeom>
          <a:ln w="22225" cmpd="sng">
            <a:solidFill>
              <a:schemeClr val="accent2"/>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782871" y="3068960"/>
            <a:ext cx="1853025" cy="338554"/>
          </a:xfrm>
          <a:prstGeom prst="rect">
            <a:avLst/>
          </a:prstGeom>
          <a:noFill/>
        </p:spPr>
        <p:txBody>
          <a:bodyPr wrap="none" rtlCol="0">
            <a:spAutoFit/>
          </a:bodyPr>
          <a:lstStyle/>
          <a:p>
            <a:r>
              <a:rPr lang="en-US" sz="1600" b="1" i="1" dirty="0" smtClean="0">
                <a:solidFill>
                  <a:srgbClr val="0000FF"/>
                </a:solidFill>
                <a:latin typeface="Times New Roman"/>
                <a:cs typeface="Times New Roman"/>
              </a:rPr>
              <a:t>1</a:t>
            </a:r>
            <a:r>
              <a:rPr lang="en-US" sz="1600" b="1" dirty="0" smtClean="0">
                <a:solidFill>
                  <a:srgbClr val="0000FF"/>
                </a:solidFill>
              </a:rPr>
              <a:t>x</a:t>
            </a:r>
            <a:r>
              <a:rPr lang="en-US" sz="1600" b="1" i="1" dirty="0">
                <a:solidFill>
                  <a:srgbClr val="0000FF"/>
                </a:solidFill>
                <a:latin typeface="Times New Roman"/>
                <a:cs typeface="Times New Roman"/>
              </a:rPr>
              <a:t>K</a:t>
            </a:r>
            <a:r>
              <a:rPr lang="en-US" sz="1600" b="1" dirty="0" smtClean="0">
                <a:solidFill>
                  <a:srgbClr val="0000FF"/>
                </a:solidFill>
              </a:rPr>
              <a:t> Media-based</a:t>
            </a:r>
            <a:endParaRPr lang="en-US" sz="1600" b="1" dirty="0">
              <a:solidFill>
                <a:srgbClr val="0000FF"/>
              </a:solidFill>
            </a:endParaRPr>
          </a:p>
        </p:txBody>
      </p:sp>
      <p:sp>
        <p:nvSpPr>
          <p:cNvPr id="91" name="TextBox 90"/>
          <p:cNvSpPr txBox="1"/>
          <p:nvPr/>
        </p:nvSpPr>
        <p:spPr>
          <a:xfrm>
            <a:off x="3995936" y="2780928"/>
            <a:ext cx="1898710" cy="338554"/>
          </a:xfrm>
          <a:prstGeom prst="rect">
            <a:avLst/>
          </a:prstGeom>
          <a:noFill/>
        </p:spPr>
        <p:txBody>
          <a:bodyPr wrap="none" rtlCol="0">
            <a:spAutoFit/>
          </a:bodyPr>
          <a:lstStyle/>
          <a:p>
            <a:r>
              <a:rPr lang="en-US" sz="1600" b="1" i="1" dirty="0" err="1" smtClean="0">
                <a:solidFill>
                  <a:srgbClr val="FF0000"/>
                </a:solidFill>
                <a:latin typeface="Times New Roman"/>
                <a:cs typeface="Times New Roman"/>
              </a:rPr>
              <a:t>K</a:t>
            </a:r>
            <a:r>
              <a:rPr lang="en-US" sz="1600" b="1" dirty="0" err="1" smtClean="0">
                <a:solidFill>
                  <a:srgbClr val="FF0000"/>
                </a:solidFill>
              </a:rPr>
              <a:t>x</a:t>
            </a:r>
            <a:r>
              <a:rPr lang="en-US" sz="1600" b="1" i="1" dirty="0" err="1">
                <a:solidFill>
                  <a:srgbClr val="FF0000"/>
                </a:solidFill>
                <a:latin typeface="Times New Roman"/>
                <a:cs typeface="Times New Roman"/>
              </a:rPr>
              <a:t>K</a:t>
            </a:r>
            <a:r>
              <a:rPr lang="en-US" sz="1600" b="1" dirty="0" smtClean="0">
                <a:solidFill>
                  <a:srgbClr val="FF0000"/>
                </a:solidFill>
              </a:rPr>
              <a:t> legacy MIMO</a:t>
            </a:r>
            <a:endParaRPr lang="en-US" sz="1600" b="1" dirty="0">
              <a:solidFill>
                <a:srgbClr val="FF0000"/>
              </a:solidFill>
            </a:endParaRPr>
          </a:p>
        </p:txBody>
      </p:sp>
      <p:sp>
        <p:nvSpPr>
          <p:cNvPr id="92" name="TextBox 91"/>
          <p:cNvSpPr txBox="1"/>
          <p:nvPr/>
        </p:nvSpPr>
        <p:spPr>
          <a:xfrm>
            <a:off x="5728290" y="4932456"/>
            <a:ext cx="1564350" cy="584776"/>
          </a:xfrm>
          <a:prstGeom prst="rect">
            <a:avLst/>
          </a:prstGeom>
          <a:noFill/>
        </p:spPr>
        <p:txBody>
          <a:bodyPr wrap="none" rtlCol="0">
            <a:spAutoFit/>
          </a:bodyPr>
          <a:lstStyle/>
          <a:p>
            <a:pPr algn="ctr"/>
            <a:r>
              <a:rPr lang="en-US" sz="1600" b="1" dirty="0" smtClean="0">
                <a:solidFill>
                  <a:schemeClr val="accent6">
                    <a:lumMod val="75000"/>
                  </a:schemeClr>
                </a:solidFill>
              </a:rPr>
              <a:t>Legacy SISO</a:t>
            </a:r>
          </a:p>
          <a:p>
            <a:pPr algn="ctr"/>
            <a:r>
              <a:rPr lang="en-US" sz="1600" b="1" dirty="0">
                <a:solidFill>
                  <a:schemeClr val="accent6">
                    <a:lumMod val="75000"/>
                  </a:schemeClr>
                </a:solidFill>
              </a:rPr>
              <a:t>R</a:t>
            </a:r>
            <a:r>
              <a:rPr lang="en-US" sz="1600" b="1" dirty="0" smtClean="0">
                <a:solidFill>
                  <a:schemeClr val="accent6">
                    <a:lumMod val="75000"/>
                  </a:schemeClr>
                </a:solidFill>
              </a:rPr>
              <a:t>ate=log(1+E)</a:t>
            </a:r>
          </a:p>
        </p:txBody>
      </p:sp>
      <p:sp>
        <p:nvSpPr>
          <p:cNvPr id="38" name="TextBox 37"/>
          <p:cNvSpPr txBox="1"/>
          <p:nvPr/>
        </p:nvSpPr>
        <p:spPr>
          <a:xfrm>
            <a:off x="7202806" y="5603535"/>
            <a:ext cx="321522" cy="338554"/>
          </a:xfrm>
          <a:prstGeom prst="rect">
            <a:avLst/>
          </a:prstGeom>
          <a:noFill/>
        </p:spPr>
        <p:txBody>
          <a:bodyPr wrap="none" rtlCol="0">
            <a:spAutoFit/>
          </a:bodyPr>
          <a:lstStyle/>
          <a:p>
            <a:pPr algn="ctr"/>
            <a:r>
              <a:rPr lang="en-US" sz="1600" b="1" dirty="0" smtClean="0"/>
              <a:t>E</a:t>
            </a:r>
          </a:p>
        </p:txBody>
      </p:sp>
      <p:sp>
        <p:nvSpPr>
          <p:cNvPr id="39" name="TextBox 38"/>
          <p:cNvSpPr txBox="1"/>
          <p:nvPr/>
        </p:nvSpPr>
        <p:spPr>
          <a:xfrm>
            <a:off x="251520" y="4005064"/>
            <a:ext cx="629399" cy="338554"/>
          </a:xfrm>
          <a:prstGeom prst="rect">
            <a:avLst/>
          </a:prstGeom>
          <a:noFill/>
        </p:spPr>
        <p:txBody>
          <a:bodyPr wrap="none" rtlCol="0">
            <a:spAutoFit/>
            <a:scene3d>
              <a:camera prst="orthographicFront">
                <a:rot lat="0" lon="0" rev="5400000"/>
              </a:camera>
              <a:lightRig rig="threePt" dir="t"/>
            </a:scene3d>
          </a:bodyPr>
          <a:lstStyle/>
          <a:p>
            <a:pPr algn="ctr"/>
            <a:r>
              <a:rPr lang="en-US" sz="1600" b="1" dirty="0" smtClean="0"/>
              <a:t>Rate</a:t>
            </a:r>
          </a:p>
        </p:txBody>
      </p:sp>
    </p:spTree>
    <p:extLst>
      <p:ext uri="{BB962C8B-B14F-4D97-AF65-F5344CB8AC3E}">
        <p14:creationId xmlns:p14="http://schemas.microsoft.com/office/powerpoint/2010/main" val="21537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85800"/>
            <a:ext cx="8229600" cy="1143000"/>
          </a:xfrm>
        </p:spPr>
        <p:txBody>
          <a:bodyPr/>
          <a:lstStyle/>
          <a:p>
            <a:r>
              <a:rPr lang="en-US" dirty="0" smtClean="0">
                <a:latin typeface="+mn-lt"/>
              </a:rPr>
              <a:t>Asymptotic Gain (for E</a:t>
            </a:r>
            <a:r>
              <a:rPr lang="en-US" sz="3200" dirty="0" smtClean="0">
                <a:latin typeface="+mn-lt"/>
                <a:sym typeface="Wingdings"/>
              </a:rPr>
              <a:t></a:t>
            </a:r>
            <a:r>
              <a:rPr lang="en-US" dirty="0" smtClean="0">
                <a:latin typeface="+mn-lt"/>
                <a:ea typeface="ＭＳ ゴシック"/>
                <a:cs typeface="ＭＳ ゴシック"/>
              </a:rPr>
              <a:t>∞) </a:t>
            </a:r>
            <a:br>
              <a:rPr lang="en-US" dirty="0" smtClean="0">
                <a:latin typeface="+mn-lt"/>
                <a:ea typeface="ＭＳ ゴシック"/>
                <a:cs typeface="ＭＳ ゴシック"/>
              </a:rPr>
            </a:br>
            <a:r>
              <a:rPr lang="en-US" dirty="0" smtClean="0">
                <a:latin typeface="+mn-lt"/>
                <a:ea typeface="ＭＳ ゴシック"/>
                <a:cs typeface="ＭＳ ゴシック"/>
              </a:rPr>
              <a:t>in </a:t>
            </a:r>
            <a:r>
              <a:rPr lang="en-US" dirty="0" smtClean="0">
                <a:latin typeface="+mn-lt"/>
              </a:rPr>
              <a:t>Rate and Energy </a:t>
            </a:r>
            <a:endParaRPr lang="en-US" dirty="0">
              <a:latin typeface="+mn-lt"/>
            </a:endParaRPr>
          </a:p>
        </p:txBody>
      </p:sp>
      <p:sp>
        <p:nvSpPr>
          <p:cNvPr id="4" name="Slide Number Placeholder 3"/>
          <p:cNvSpPr>
            <a:spLocks noGrp="1"/>
          </p:cNvSpPr>
          <p:nvPr>
            <p:ph type="sldNum" sz="quarter" idx="12"/>
          </p:nvPr>
        </p:nvSpPr>
        <p:spPr>
          <a:xfrm>
            <a:off x="8604448" y="6465950"/>
            <a:ext cx="496953" cy="347426"/>
          </a:xfrm>
        </p:spPr>
        <p:txBody>
          <a:bodyPr/>
          <a:lstStyle/>
          <a:p>
            <a:fld id="{995B6B0D-9A43-4647-9594-9D9105F8855F}" type="slidenum">
              <a:rPr lang="en-US" sz="1800" smtClean="0"/>
              <a:pPr/>
              <a:t>9</a:t>
            </a:fld>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4059302785"/>
              </p:ext>
            </p:extLst>
          </p:nvPr>
        </p:nvGraphicFramePr>
        <p:xfrm>
          <a:off x="611560" y="5185246"/>
          <a:ext cx="4387850" cy="877888"/>
        </p:xfrm>
        <a:graphic>
          <a:graphicData uri="http://schemas.openxmlformats.org/presentationml/2006/ole">
            <mc:AlternateContent xmlns:mc="http://schemas.openxmlformats.org/markup-compatibility/2006">
              <mc:Choice xmlns:v="urn:schemas-microsoft-com:vml" Requires="v">
                <p:oleObj spid="_x0000_s116727" name="Equation" r:id="rId3" imgW="2286000" imgH="457200" progId="Equation.3">
                  <p:embed/>
                </p:oleObj>
              </mc:Choice>
              <mc:Fallback>
                <p:oleObj name="Equation" r:id="rId3" imgW="2286000" imgH="457200" progId="Equation.3">
                  <p:embed/>
                  <p:pic>
                    <p:nvPicPr>
                      <p:cNvPr id="0" name=""/>
                      <p:cNvPicPr/>
                      <p:nvPr/>
                    </p:nvPicPr>
                    <p:blipFill>
                      <a:blip r:embed="rId4"/>
                      <a:stretch>
                        <a:fillRect/>
                      </a:stretch>
                    </p:blipFill>
                    <p:spPr>
                      <a:xfrm>
                        <a:off x="611560" y="5185246"/>
                        <a:ext cx="4387850" cy="87788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94231688"/>
              </p:ext>
            </p:extLst>
          </p:nvPr>
        </p:nvGraphicFramePr>
        <p:xfrm>
          <a:off x="5436096" y="5198697"/>
          <a:ext cx="3024188" cy="877887"/>
        </p:xfrm>
        <a:graphic>
          <a:graphicData uri="http://schemas.openxmlformats.org/presentationml/2006/ole">
            <mc:AlternateContent xmlns:mc="http://schemas.openxmlformats.org/markup-compatibility/2006">
              <mc:Choice xmlns:v="urn:schemas-microsoft-com:vml" Requires="v">
                <p:oleObj spid="_x0000_s116728" name="Equation" r:id="rId5" imgW="1574800" imgH="457200" progId="Equation.3">
                  <p:embed/>
                </p:oleObj>
              </mc:Choice>
              <mc:Fallback>
                <p:oleObj name="Equation" r:id="rId5" imgW="1574800" imgH="457200" progId="Equation.3">
                  <p:embed/>
                  <p:pic>
                    <p:nvPicPr>
                      <p:cNvPr id="0" name=""/>
                      <p:cNvPicPr/>
                      <p:nvPr/>
                    </p:nvPicPr>
                    <p:blipFill>
                      <a:blip r:embed="rId6"/>
                      <a:stretch>
                        <a:fillRect/>
                      </a:stretch>
                    </p:blipFill>
                    <p:spPr>
                      <a:xfrm>
                        <a:off x="5436096" y="5198697"/>
                        <a:ext cx="3024188" cy="87788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07437869"/>
              </p:ext>
            </p:extLst>
          </p:nvPr>
        </p:nvGraphicFramePr>
        <p:xfrm>
          <a:off x="1434331" y="2768452"/>
          <a:ext cx="3641725" cy="420688"/>
        </p:xfrm>
        <a:graphic>
          <a:graphicData uri="http://schemas.openxmlformats.org/presentationml/2006/ole">
            <mc:AlternateContent xmlns:mc="http://schemas.openxmlformats.org/markup-compatibility/2006">
              <mc:Choice xmlns:v="urn:schemas-microsoft-com:vml" Requires="v">
                <p:oleObj spid="_x0000_s116729" name="Equation" r:id="rId7" imgW="1866900" imgH="215900" progId="Equation.3">
                  <p:embed/>
                </p:oleObj>
              </mc:Choice>
              <mc:Fallback>
                <p:oleObj name="Equation" r:id="rId7" imgW="1866900" imgH="215900" progId="Equation.3">
                  <p:embed/>
                  <p:pic>
                    <p:nvPicPr>
                      <p:cNvPr id="0" name=""/>
                      <p:cNvPicPr/>
                      <p:nvPr/>
                    </p:nvPicPr>
                    <p:blipFill>
                      <a:blip r:embed="rId8"/>
                      <a:stretch>
                        <a:fillRect/>
                      </a:stretch>
                    </p:blipFill>
                    <p:spPr>
                      <a:xfrm>
                        <a:off x="1434331" y="2768452"/>
                        <a:ext cx="3641725" cy="4206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45857677"/>
              </p:ext>
            </p:extLst>
          </p:nvPr>
        </p:nvGraphicFramePr>
        <p:xfrm>
          <a:off x="179512" y="4032437"/>
          <a:ext cx="882650" cy="293688"/>
        </p:xfrm>
        <a:graphic>
          <a:graphicData uri="http://schemas.openxmlformats.org/presentationml/2006/ole">
            <mc:AlternateContent xmlns:mc="http://schemas.openxmlformats.org/markup-compatibility/2006">
              <mc:Choice xmlns:v="urn:schemas-microsoft-com:vml" Requires="v">
                <p:oleObj spid="_x0000_s116730" name="Equation" r:id="rId9" imgW="457200" imgH="152400" progId="Equation.3">
                  <p:embed/>
                </p:oleObj>
              </mc:Choice>
              <mc:Fallback>
                <p:oleObj name="Equation" r:id="rId9" imgW="457200" imgH="152400" progId="Equation.3">
                  <p:embed/>
                  <p:pic>
                    <p:nvPicPr>
                      <p:cNvPr id="0" name=""/>
                      <p:cNvPicPr/>
                      <p:nvPr/>
                    </p:nvPicPr>
                    <p:blipFill>
                      <a:blip r:embed="rId10"/>
                      <a:stretch>
                        <a:fillRect/>
                      </a:stretch>
                    </p:blipFill>
                    <p:spPr>
                      <a:xfrm>
                        <a:off x="179512" y="4032437"/>
                        <a:ext cx="882650" cy="29368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24693408"/>
              </p:ext>
            </p:extLst>
          </p:nvPr>
        </p:nvGraphicFramePr>
        <p:xfrm>
          <a:off x="1439863" y="3571751"/>
          <a:ext cx="7281862" cy="882650"/>
        </p:xfrm>
        <a:graphic>
          <a:graphicData uri="http://schemas.openxmlformats.org/presentationml/2006/ole">
            <mc:AlternateContent xmlns:mc="http://schemas.openxmlformats.org/markup-compatibility/2006">
              <mc:Choice xmlns:v="urn:schemas-microsoft-com:vml" Requires="v">
                <p:oleObj spid="_x0000_s116731" name="Equation" r:id="rId11" imgW="3771900" imgH="457200" progId="Equation.3">
                  <p:embed/>
                </p:oleObj>
              </mc:Choice>
              <mc:Fallback>
                <p:oleObj name="Equation" r:id="rId11" imgW="3771900" imgH="457200" progId="Equation.3">
                  <p:embed/>
                  <p:pic>
                    <p:nvPicPr>
                      <p:cNvPr id="0" name=""/>
                      <p:cNvPicPr/>
                      <p:nvPr/>
                    </p:nvPicPr>
                    <p:blipFill>
                      <a:blip r:embed="rId12"/>
                      <a:stretch>
                        <a:fillRect/>
                      </a:stretch>
                    </p:blipFill>
                    <p:spPr>
                      <a:xfrm>
                        <a:off x="1439863" y="3571751"/>
                        <a:ext cx="7281862" cy="88265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682322241"/>
              </p:ext>
            </p:extLst>
          </p:nvPr>
        </p:nvGraphicFramePr>
        <p:xfrm>
          <a:off x="1423541" y="4394076"/>
          <a:ext cx="3292475" cy="420688"/>
        </p:xfrm>
        <a:graphic>
          <a:graphicData uri="http://schemas.openxmlformats.org/presentationml/2006/ole">
            <mc:AlternateContent xmlns:mc="http://schemas.openxmlformats.org/markup-compatibility/2006">
              <mc:Choice xmlns:v="urn:schemas-microsoft-com:vml" Requires="v">
                <p:oleObj spid="_x0000_s116732" name="Equation" r:id="rId13" imgW="1689100" imgH="215900" progId="Equation.3">
                  <p:embed/>
                </p:oleObj>
              </mc:Choice>
              <mc:Fallback>
                <p:oleObj name="Equation" r:id="rId13" imgW="1689100" imgH="215900" progId="Equation.3">
                  <p:embed/>
                  <p:pic>
                    <p:nvPicPr>
                      <p:cNvPr id="0" name=""/>
                      <p:cNvPicPr/>
                      <p:nvPr/>
                    </p:nvPicPr>
                    <p:blipFill>
                      <a:blip r:embed="rId14"/>
                      <a:stretch>
                        <a:fillRect/>
                      </a:stretch>
                    </p:blipFill>
                    <p:spPr>
                      <a:xfrm>
                        <a:off x="1423541" y="4394076"/>
                        <a:ext cx="3292475" cy="420688"/>
                      </a:xfrm>
                      <a:prstGeom prst="rect">
                        <a:avLst/>
                      </a:prstGeom>
                    </p:spPr>
                  </p:pic>
                </p:oleObj>
              </mc:Fallback>
            </mc:AlternateContent>
          </a:graphicData>
        </a:graphic>
      </p:graphicFrame>
      <p:sp>
        <p:nvSpPr>
          <p:cNvPr id="29" name="Left Brace 28"/>
          <p:cNvSpPr/>
          <p:nvPr/>
        </p:nvSpPr>
        <p:spPr>
          <a:xfrm>
            <a:off x="1098848" y="3678053"/>
            <a:ext cx="376808" cy="1080120"/>
          </a:xfrm>
          <a:prstGeom prst="leftBrace">
            <a:avLst/>
          </a:prstGeom>
          <a:ln w="5080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0" name="Left Brace 29"/>
          <p:cNvSpPr/>
          <p:nvPr/>
        </p:nvSpPr>
        <p:spPr>
          <a:xfrm>
            <a:off x="1098848" y="2132856"/>
            <a:ext cx="376808" cy="1080120"/>
          </a:xfrm>
          <a:prstGeom prst="leftBrace">
            <a:avLst/>
          </a:prstGeom>
          <a:ln w="50800">
            <a:solidFill>
              <a:schemeClr val="tx1"/>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1" name="Freeform 30"/>
          <p:cNvSpPr/>
          <p:nvPr/>
        </p:nvSpPr>
        <p:spPr>
          <a:xfrm flipH="1">
            <a:off x="7776368" y="4221088"/>
            <a:ext cx="108000" cy="792584"/>
          </a:xfrm>
          <a:custGeom>
            <a:avLst/>
            <a:gdLst>
              <a:gd name="connsiteX0" fmla="*/ 2035645 w 2222401"/>
              <a:gd name="connsiteY0" fmla="*/ 0 h 3006503"/>
              <a:gd name="connsiteX1" fmla="*/ 14 w 2222401"/>
              <a:gd name="connsiteY1" fmla="*/ 1736676 h 3006503"/>
              <a:gd name="connsiteX2" fmla="*/ 1998294 w 2222401"/>
              <a:gd name="connsiteY2" fmla="*/ 2913133 h 3006503"/>
              <a:gd name="connsiteX3" fmla="*/ 1998294 w 2222401"/>
              <a:gd name="connsiteY3" fmla="*/ 2913133 h 3006503"/>
              <a:gd name="connsiteX4" fmla="*/ 2222401 w 2222401"/>
              <a:gd name="connsiteY4" fmla="*/ 3006503 h 30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01" h="3006503">
                <a:moveTo>
                  <a:pt x="2035645" y="0"/>
                </a:moveTo>
                <a:cubicBezTo>
                  <a:pt x="1020942" y="625577"/>
                  <a:pt x="6239" y="1251154"/>
                  <a:pt x="14" y="1736676"/>
                </a:cubicBezTo>
                <a:cubicBezTo>
                  <a:pt x="-6211" y="2222198"/>
                  <a:pt x="1998294" y="2913133"/>
                  <a:pt x="1998294" y="2913133"/>
                </a:cubicBezTo>
                <a:lnTo>
                  <a:pt x="1998294" y="2913133"/>
                </a:lnTo>
                <a:lnTo>
                  <a:pt x="2222401" y="3006503"/>
                </a:lnTo>
              </a:path>
            </a:pathLst>
          </a:custGeom>
          <a:ln w="76200" cmpd="sng">
            <a:solidFill>
              <a:srgbClr val="0000FF">
                <a:alpha val="50000"/>
              </a:srgbClr>
            </a:solidFill>
            <a:prstDash val="solid"/>
            <a:tailEnd type="arrow" w="lg" len="sm"/>
          </a:ln>
          <a:effectLst/>
          <a:scene3d>
            <a:camera prst="orthographicFront">
              <a:rot lat="0" lon="0" rev="207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flipH="1">
            <a:off x="5436096" y="3464688"/>
            <a:ext cx="144016" cy="1620000"/>
          </a:xfrm>
          <a:custGeom>
            <a:avLst/>
            <a:gdLst>
              <a:gd name="connsiteX0" fmla="*/ 2035645 w 2222401"/>
              <a:gd name="connsiteY0" fmla="*/ 0 h 3006503"/>
              <a:gd name="connsiteX1" fmla="*/ 14 w 2222401"/>
              <a:gd name="connsiteY1" fmla="*/ 1736676 h 3006503"/>
              <a:gd name="connsiteX2" fmla="*/ 1998294 w 2222401"/>
              <a:gd name="connsiteY2" fmla="*/ 2913133 h 3006503"/>
              <a:gd name="connsiteX3" fmla="*/ 1998294 w 2222401"/>
              <a:gd name="connsiteY3" fmla="*/ 2913133 h 3006503"/>
              <a:gd name="connsiteX4" fmla="*/ 2222401 w 2222401"/>
              <a:gd name="connsiteY4" fmla="*/ 3006503 h 300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01" h="3006503">
                <a:moveTo>
                  <a:pt x="2035645" y="0"/>
                </a:moveTo>
                <a:cubicBezTo>
                  <a:pt x="1020942" y="625577"/>
                  <a:pt x="6239" y="1251154"/>
                  <a:pt x="14" y="1736676"/>
                </a:cubicBezTo>
                <a:cubicBezTo>
                  <a:pt x="-6211" y="2222198"/>
                  <a:pt x="1998294" y="2913133"/>
                  <a:pt x="1998294" y="2913133"/>
                </a:cubicBezTo>
                <a:lnTo>
                  <a:pt x="1998294" y="2913133"/>
                </a:lnTo>
                <a:lnTo>
                  <a:pt x="2222401" y="3006503"/>
                </a:lnTo>
              </a:path>
            </a:pathLst>
          </a:custGeom>
          <a:ln w="76200" cmpd="sng">
            <a:solidFill>
              <a:srgbClr val="0000FF">
                <a:alpha val="50000"/>
              </a:srgbClr>
            </a:solidFill>
            <a:prstDash val="solid"/>
            <a:tailEnd type="arrow" w="lg" len="sm"/>
          </a:ln>
          <a:effectLst/>
          <a:scene3d>
            <a:camera prst="orthographicFront">
              <a:rot lat="0" lon="0" rev="171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147562711"/>
              </p:ext>
            </p:extLst>
          </p:nvPr>
        </p:nvGraphicFramePr>
        <p:xfrm>
          <a:off x="1419225" y="1916832"/>
          <a:ext cx="5419725" cy="833438"/>
        </p:xfrm>
        <a:graphic>
          <a:graphicData uri="http://schemas.openxmlformats.org/presentationml/2006/ole">
            <mc:AlternateContent xmlns:mc="http://schemas.openxmlformats.org/markup-compatibility/2006">
              <mc:Choice xmlns:v="urn:schemas-microsoft-com:vml" Requires="v">
                <p:oleObj spid="_x0000_s116733" name="Equation" r:id="rId15" imgW="2806700" imgH="431800" progId="Equation.3">
                  <p:embed/>
                </p:oleObj>
              </mc:Choice>
              <mc:Fallback>
                <p:oleObj name="Equation" r:id="rId15" imgW="2806700" imgH="431800" progId="Equation.3">
                  <p:embed/>
                  <p:pic>
                    <p:nvPicPr>
                      <p:cNvPr id="0" name=""/>
                      <p:cNvPicPr/>
                      <p:nvPr/>
                    </p:nvPicPr>
                    <p:blipFill>
                      <a:blip r:embed="rId16"/>
                      <a:stretch>
                        <a:fillRect/>
                      </a:stretch>
                    </p:blipFill>
                    <p:spPr>
                      <a:xfrm>
                        <a:off x="1419225" y="1916832"/>
                        <a:ext cx="5419725" cy="833438"/>
                      </a:xfrm>
                      <a:prstGeom prst="rect">
                        <a:avLst/>
                      </a:prstGeom>
                    </p:spPr>
                  </p:pic>
                </p:oleObj>
              </mc:Fallback>
            </mc:AlternateContent>
          </a:graphicData>
        </a:graphic>
      </p:graphicFrame>
    </p:spTree>
    <p:extLst>
      <p:ext uri="{BB962C8B-B14F-4D97-AF65-F5344CB8AC3E}">
        <p14:creationId xmlns:p14="http://schemas.microsoft.com/office/powerpoint/2010/main" val="17371435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accent6"/>
          </a:solidFill>
          <a:headEnd type="none" w="lg" len="lg"/>
          <a:tailEnd type="arrow" w="lg" len="lg"/>
        </a:ln>
        <a:effectLst/>
        <a:scene3d>
          <a:camera prst="orthographicFront">
            <a:rot lat="0" lon="0" rev="19800000"/>
          </a:camera>
          <a:lightRig rig="threePt" dir="t"/>
        </a:scene3d>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84897</TotalTime>
  <Words>1887</Words>
  <Application>Microsoft Macintosh PowerPoint</Application>
  <PresentationFormat>On-screen Show (4:3)</PresentationFormat>
  <Paragraphs>335</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PowerPoint Presentation</vt:lpstr>
      <vt:lpstr>A New Paradigm in Wireless:  Media-based  vs. (legacy) Source-based  </vt:lpstr>
      <vt:lpstr>PowerPoint Presentation</vt:lpstr>
      <vt:lpstr>How to Change the RF Channel? Just An Example </vt:lpstr>
      <vt:lpstr>Media-based: Signaling Scheme</vt:lpstr>
      <vt:lpstr>Media-based: Rate</vt:lpstr>
      <vt:lpstr>Media-based vs. Source-based</vt:lpstr>
      <vt:lpstr>Media-based vs. Legacy Systems:  Effective Dimensionality </vt:lpstr>
      <vt:lpstr>Asymptotic Gain (for E∞)  in Rate and Energy </vt:lpstr>
      <vt:lpstr>Asymptotic Gain (for E∞)  in Energy &amp; Rate</vt:lpstr>
      <vt:lpstr>Media-based vs. Legacy Systems:  Slope of Rate vs. SNR (dB) at SNR=0 </vt:lpstr>
      <vt:lpstr>Media-based vs. Legacy MIMO </vt:lpstr>
      <vt:lpstr>Media-based vs. Legacy MIMO </vt:lpstr>
      <vt:lpstr>Some Remarks</vt:lpstr>
      <vt:lpstr>Gain due to Inherent Diversity: Typicality of Random Constellation</vt:lpstr>
      <vt:lpstr>PowerPoint Presentation</vt:lpstr>
      <vt:lpstr>Example for Behavior of Mean and Standard Deviation of Additional Noise</vt:lpstr>
      <vt:lpstr>Inherent Diversity Gains</vt:lpstr>
      <vt:lpstr>SISO Case Revisited </vt:lpstr>
      <vt:lpstr>More discussion on Media-based, including discussions on embedding information in both source and channel are at:  www.cst.uwaterloo.ca</vt:lpstr>
      <vt:lpstr>Realizing (external to antenna) RF Perturbation</vt:lpstr>
      <vt:lpstr>Candidates for RF Channel Perturbation</vt:lpstr>
      <vt:lpstr>Security Applications:  One-time Pad (Vernam Cipher)</vt:lpstr>
      <vt:lpstr>Unbreakable Security:  Vernam Cipher, One-time Pad </vt:lpstr>
      <vt:lpstr>Exploiting Channel Randomness to Share a Common Phase (Key)</vt:lpstr>
      <vt:lpstr>Key Generation: A Simpler Approach</vt:lpstr>
      <vt:lpstr>Exploiting Channel Randomness to Share a Common Phase (Key)</vt:lpstr>
      <vt:lpstr>Exploiting Channel Randomness to Share a Common Phase (Key)</vt:lpstr>
      <vt:lpstr>More discussion on security, including discussions on causing confusion using legitimate jamming,  embedding information in both source and channel are at:  www.cst.uwaterloo.ca</vt:lpstr>
      <vt:lpstr>Thank You! Questions/Comments?</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Site Licence</dc:creator>
  <cp:lastModifiedBy>Amir Khandani</cp:lastModifiedBy>
  <cp:revision>2410</cp:revision>
  <cp:lastPrinted>2012-07-21T14:11:17Z</cp:lastPrinted>
  <dcterms:created xsi:type="dcterms:W3CDTF">2009-05-07T23:20:46Z</dcterms:created>
  <dcterms:modified xsi:type="dcterms:W3CDTF">2012-08-27T00:11:18Z</dcterms:modified>
</cp:coreProperties>
</file>